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89" r:id="rId3"/>
    <p:sldId id="290" r:id="rId4"/>
    <p:sldId id="291" r:id="rId5"/>
    <p:sldId id="259" r:id="rId6"/>
    <p:sldId id="257" r:id="rId7"/>
    <p:sldId id="258" r:id="rId8"/>
    <p:sldId id="260" r:id="rId9"/>
    <p:sldId id="261" r:id="rId10"/>
    <p:sldId id="262" r:id="rId11"/>
    <p:sldId id="263" r:id="rId12"/>
    <p:sldId id="265" r:id="rId13"/>
    <p:sldId id="266" r:id="rId14"/>
    <p:sldId id="267" r:id="rId15"/>
    <p:sldId id="268" r:id="rId16"/>
    <p:sldId id="269" r:id="rId17"/>
    <p:sldId id="270" r:id="rId18"/>
    <p:sldId id="272" r:id="rId19"/>
    <p:sldId id="274" r:id="rId20"/>
    <p:sldId id="273"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C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7"/>
    <p:restoredTop sz="85820"/>
  </p:normalViewPr>
  <p:slideViewPr>
    <p:cSldViewPr snapToGrid="0">
      <p:cViewPr varScale="1">
        <p:scale>
          <a:sx n="60" d="100"/>
          <a:sy n="60" d="100"/>
        </p:scale>
        <p:origin x="176" y="4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5A8B2-4D7C-F747-AAB3-F3ADF87C2E5A}" type="datetimeFigureOut">
              <a:rPr lang="en-BE" smtClean="0"/>
              <a:t>13/09/2023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9C2D3-10A6-BA4A-A1A0-FEF31E4DC6A3}" type="slidenum">
              <a:rPr lang="en-BE" smtClean="0"/>
              <a:t>‹#›</a:t>
            </a:fld>
            <a:endParaRPr lang="en-BE"/>
          </a:p>
        </p:txBody>
      </p:sp>
    </p:spTree>
    <p:extLst>
      <p:ext uri="{BB962C8B-B14F-4D97-AF65-F5344CB8AC3E}">
        <p14:creationId xmlns:p14="http://schemas.microsoft.com/office/powerpoint/2010/main" val="1974861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case is probably the most consequential failure in the history of software development. The Therac-25 was a radiation therapy device. </a:t>
            </a:r>
            <a:r>
              <a:rPr lang="en-GB" i="0" dirty="0">
                <a:effectLst/>
                <a:latin typeface="Helvetica" pitchFamily="2" charset="0"/>
              </a:rPr>
              <a:t>Due to </a:t>
            </a:r>
          </a:p>
          <a:p>
            <a:pPr marL="171450" indent="-171450">
              <a:buFont typeface="Arial" panose="020B0604020202020204" pitchFamily="34" charset="0"/>
              <a:buChar char="•"/>
            </a:pPr>
            <a:r>
              <a:rPr lang="en-GB" i="0" dirty="0">
                <a:effectLst/>
                <a:latin typeface="Helvetica" pitchFamily="2" charset="0"/>
              </a:rPr>
              <a:t>bugs in the control software, </a:t>
            </a:r>
          </a:p>
          <a:p>
            <a:pPr marL="171450" indent="-171450">
              <a:buFont typeface="Arial" panose="020B0604020202020204" pitchFamily="34" charset="0"/>
              <a:buChar char="•"/>
            </a:pPr>
            <a:r>
              <a:rPr lang="en-GB" i="0" dirty="0">
                <a:effectLst/>
                <a:latin typeface="Helvetica" pitchFamily="2" charset="0"/>
              </a:rPr>
              <a:t>an insufficient quality assurance process, and </a:t>
            </a:r>
          </a:p>
          <a:p>
            <a:pPr marL="171450" indent="-171450">
              <a:buFont typeface="Arial" panose="020B0604020202020204" pitchFamily="34" charset="0"/>
              <a:buChar char="•"/>
            </a:pPr>
            <a:r>
              <a:rPr lang="en-GB" i="0" dirty="0">
                <a:effectLst/>
                <a:latin typeface="Helvetica" pitchFamily="2" charset="0"/>
              </a:rPr>
              <a:t>other deficiencies, </a:t>
            </a:r>
          </a:p>
          <a:p>
            <a:pPr marL="171450" indent="-171450">
              <a:buFont typeface="Arial" panose="020B0604020202020204" pitchFamily="34" charset="0"/>
              <a:buChar char="•"/>
            </a:pPr>
            <a:r>
              <a:rPr lang="en-GB" i="0" dirty="0">
                <a:effectLst/>
                <a:latin typeface="Helvetica" pitchFamily="2" charset="0"/>
              </a:rPr>
              <a:t>three patients lost their lives caused due to radiation overdoses. </a:t>
            </a:r>
          </a:p>
          <a:p>
            <a:pPr marL="171450" indent="-171450">
              <a:buFont typeface="Arial" panose="020B0604020202020204" pitchFamily="34" charset="0"/>
              <a:buChar char="•"/>
            </a:pPr>
            <a:endParaRPr lang="en-GB" i="0" dirty="0">
              <a:effectLst/>
              <a:latin typeface="Helvetica" pitchFamily="2" charset="0"/>
            </a:endParaRPr>
          </a:p>
          <a:p>
            <a:pPr marL="0" indent="0">
              <a:buFont typeface="Arial" panose="020B0604020202020204" pitchFamily="34" charset="0"/>
              <a:buNone/>
            </a:pPr>
            <a:r>
              <a:rPr lang="en-GB" dirty="0"/>
              <a:t>An analysis of this case determined that, among other things, the software was written by only one person who was also responsible for the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6</a:t>
            </a:fld>
            <a:endParaRPr lang="en-BE"/>
          </a:p>
        </p:txBody>
      </p:sp>
    </p:spTree>
    <p:extLst>
      <p:ext uri="{BB962C8B-B14F-4D97-AF65-F5344CB8AC3E}">
        <p14:creationId xmlns:p14="http://schemas.microsoft.com/office/powerpoint/2010/main" val="2673975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really expect that something could go wrong with such straightforward methods? These member functions are typically so simple that it would be foolish to write unit tests for them. Furthermore, usual getters and setters are implicitly tested by other and more important unit tests.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15</a:t>
            </a:fld>
            <a:endParaRPr lang="en-BE"/>
          </a:p>
        </p:txBody>
      </p:sp>
    </p:spTree>
    <p:extLst>
      <p:ext uri="{BB962C8B-B14F-4D97-AF65-F5344CB8AC3E}">
        <p14:creationId xmlns:p14="http://schemas.microsoft.com/office/powerpoint/2010/main" val="69093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16</a:t>
            </a:fld>
            <a:endParaRPr lang="en-BE"/>
          </a:p>
        </p:txBody>
      </p:sp>
    </p:spTree>
    <p:extLst>
      <p:ext uri="{BB962C8B-B14F-4D97-AF65-F5344CB8AC3E}">
        <p14:creationId xmlns:p14="http://schemas.microsoft.com/office/powerpoint/2010/main" val="352879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17</a:t>
            </a:fld>
            <a:endParaRPr lang="en-BE"/>
          </a:p>
        </p:txBody>
      </p:sp>
    </p:spTree>
    <p:extLst>
      <p:ext uri="{BB962C8B-B14F-4D97-AF65-F5344CB8AC3E}">
        <p14:creationId xmlns:p14="http://schemas.microsoft.com/office/powerpoint/2010/main" val="331707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18</a:t>
            </a:fld>
            <a:endParaRPr lang="en-BE"/>
          </a:p>
        </p:txBody>
      </p:sp>
    </p:spTree>
    <p:extLst>
      <p:ext uri="{BB962C8B-B14F-4D97-AF65-F5344CB8AC3E}">
        <p14:creationId xmlns:p14="http://schemas.microsoft.com/office/powerpoint/2010/main" val="607286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19</a:t>
            </a:fld>
            <a:endParaRPr lang="en-BE"/>
          </a:p>
        </p:txBody>
      </p:sp>
    </p:spTree>
    <p:extLst>
      <p:ext uri="{BB962C8B-B14F-4D97-AF65-F5344CB8AC3E}">
        <p14:creationId xmlns:p14="http://schemas.microsoft.com/office/powerpoint/2010/main" val="82037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large set of input combinations and you will end up with an almost infinite number of test cases.</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20</a:t>
            </a:fld>
            <a:endParaRPr lang="en-BE"/>
          </a:p>
        </p:txBody>
      </p:sp>
    </p:spTree>
    <p:extLst>
      <p:ext uri="{BB962C8B-B14F-4D97-AF65-F5344CB8AC3E}">
        <p14:creationId xmlns:p14="http://schemas.microsoft.com/office/powerpoint/2010/main" val="4266543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use and example of the The bank interest calculator API with the following requirements</a:t>
            </a:r>
          </a:p>
          <a:p>
            <a:pPr marL="228600" indent="-228600">
              <a:buFont typeface="+mj-lt"/>
              <a:buAutoNum type="arabicPeriod"/>
            </a:pPr>
            <a:r>
              <a:rPr lang="en-GB" dirty="0"/>
              <a:t>The idea behind equivalence partitioning is that it is enough to pick only one value from each partition for testing. The hypothesis behind this technique is that if one condition/value in a partition passes a test, all others in the same partition will also pass.</a:t>
            </a:r>
          </a:p>
          <a:p>
            <a:pPr marL="228600" indent="-228600">
              <a:buFont typeface="+mj-lt"/>
              <a:buAutoNum type="arabicPeriod"/>
            </a:pPr>
            <a:r>
              <a:rPr lang="en-GB" dirty="0"/>
              <a:t>Likewise, if one condition/value in a partition fails, all other conditions/values in that partition will also fail. If there is more than one parameter, as in our case, appropriate combinations should be formed.</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21</a:t>
            </a:fld>
            <a:endParaRPr lang="en-BE"/>
          </a:p>
        </p:txBody>
      </p:sp>
    </p:spTree>
    <p:extLst>
      <p:ext uri="{BB962C8B-B14F-4D97-AF65-F5344CB8AC3E}">
        <p14:creationId xmlns:p14="http://schemas.microsoft.com/office/powerpoint/2010/main" val="2927568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Now let us look at boundary value analysis</a:t>
            </a:r>
          </a:p>
          <a:p>
            <a:pPr marL="228600" indent="-228600">
              <a:buFont typeface="+mj-lt"/>
              <a:buAutoNum type="arabicPeriod"/>
            </a:pPr>
            <a:r>
              <a:rPr lang="en-GB" dirty="0"/>
              <a:t>Many software bugs can be traced back to difficulties in the border areas of the equivalence classes, for example at the transition between two valid equivalence classes, between a valid and an invalid equivalence class, or due to an extreme value that was not taken into account.</a:t>
            </a:r>
          </a:p>
          <a:p>
            <a:pPr marL="228600" indent="-228600">
              <a:buFont typeface="+mj-lt"/>
              <a:buAutoNum type="arabicPeriod"/>
            </a:pPr>
            <a:r>
              <a:rPr lang="en-GB" dirty="0"/>
              <a:t>The result of such an analysis is useful to select the input values of a numerical parameter for the tests: min, min+1, nominal, max-1, max</a:t>
            </a:r>
          </a:p>
          <a:p>
            <a:pPr marL="228600" indent="-228600">
              <a:buFont typeface="+mj-lt"/>
              <a:buAutoNum type="arabicPeriod"/>
            </a:pPr>
            <a:r>
              <a:rPr lang="en-GB" dirty="0"/>
              <a:t>If the boundary values are determined and tested for each equivalence partition, then very good test coverage can be achieved in practice with relatively little effort.</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22</a:t>
            </a:fld>
            <a:endParaRPr lang="en-BE"/>
          </a:p>
        </p:txBody>
      </p:sp>
    </p:spTree>
    <p:extLst>
      <p:ext uri="{BB962C8B-B14F-4D97-AF65-F5344CB8AC3E}">
        <p14:creationId xmlns:p14="http://schemas.microsoft.com/office/powerpoint/2010/main" val="387783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BE" dirty="0"/>
              <a:t>e have a simple function foo with inputs - &gt; input, 3 booleans b1, b2, b3</a:t>
            </a:r>
          </a:p>
          <a:p>
            <a:r>
              <a:rPr lang="en-GB" dirty="0"/>
              <a:t>W</a:t>
            </a:r>
            <a:r>
              <a:rPr lang="en-BE" dirty="0"/>
              <a:t>e also have three if statements that manipulate the input</a:t>
            </a:r>
          </a:p>
        </p:txBody>
      </p:sp>
      <p:sp>
        <p:nvSpPr>
          <p:cNvPr id="4" name="Slide Number Placeholder 3"/>
          <p:cNvSpPr>
            <a:spLocks noGrp="1"/>
          </p:cNvSpPr>
          <p:nvPr>
            <p:ph type="sldNum" sz="quarter" idx="5"/>
          </p:nvPr>
        </p:nvSpPr>
        <p:spPr/>
        <p:txBody>
          <a:bodyPr/>
          <a:lstStyle/>
          <a:p>
            <a:fld id="{A042266E-4AE0-3346-930D-BC097FD258CE}" type="slidenum">
              <a:rPr lang="en-BE" smtClean="0"/>
              <a:t>25</a:t>
            </a:fld>
            <a:endParaRPr lang="en-BE"/>
          </a:p>
        </p:txBody>
      </p:sp>
    </p:spTree>
    <p:extLst>
      <p:ext uri="{BB962C8B-B14F-4D97-AF65-F5344CB8AC3E}">
        <p14:creationId xmlns:p14="http://schemas.microsoft.com/office/powerpoint/2010/main" val="344343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uppose we have a test case trying to assert if I call this function foo with </a:t>
            </a:r>
          </a:p>
        </p:txBody>
      </p:sp>
      <p:sp>
        <p:nvSpPr>
          <p:cNvPr id="4" name="Slide Number Placeholder 3"/>
          <p:cNvSpPr>
            <a:spLocks noGrp="1"/>
          </p:cNvSpPr>
          <p:nvPr>
            <p:ph type="sldNum" sz="quarter" idx="5"/>
          </p:nvPr>
        </p:nvSpPr>
        <p:spPr/>
        <p:txBody>
          <a:bodyPr/>
          <a:lstStyle/>
          <a:p>
            <a:fld id="{A042266E-4AE0-3346-930D-BC097FD258CE}" type="slidenum">
              <a:rPr lang="en-BE" smtClean="0"/>
              <a:t>26</a:t>
            </a:fld>
            <a:endParaRPr lang="en-BE"/>
          </a:p>
        </p:txBody>
      </p:sp>
    </p:spTree>
    <p:extLst>
      <p:ext uri="{BB962C8B-B14F-4D97-AF65-F5344CB8AC3E}">
        <p14:creationId xmlns:p14="http://schemas.microsoft.com/office/powerpoint/2010/main" val="685954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7</a:t>
            </a:fld>
            <a:endParaRPr lang="en-BE"/>
          </a:p>
        </p:txBody>
      </p:sp>
    </p:spTree>
    <p:extLst>
      <p:ext uri="{BB962C8B-B14F-4D97-AF65-F5344CB8AC3E}">
        <p14:creationId xmlns:p14="http://schemas.microsoft.com/office/powerpoint/2010/main" val="2844037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27</a:t>
            </a:fld>
            <a:endParaRPr lang="en-BE"/>
          </a:p>
        </p:txBody>
      </p:sp>
    </p:spTree>
    <p:extLst>
      <p:ext uri="{BB962C8B-B14F-4D97-AF65-F5344CB8AC3E}">
        <p14:creationId xmlns:p14="http://schemas.microsoft.com/office/powerpoint/2010/main" val="370474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All the lines of this code will be executed, and hence we have 100%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If I change one of the </a:t>
            </a:r>
          </a:p>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28</a:t>
            </a:fld>
            <a:endParaRPr lang="en-BE"/>
          </a:p>
        </p:txBody>
      </p:sp>
    </p:spTree>
    <p:extLst>
      <p:ext uri="{BB962C8B-B14F-4D97-AF65-F5344CB8AC3E}">
        <p14:creationId xmlns:p14="http://schemas.microsoft.com/office/powerpoint/2010/main" val="56491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Branch every condition. Needs to cover all the conditions  coverage </a:t>
            </a:r>
          </a:p>
          <a:p>
            <a:r>
              <a:rPr lang="en-GB" dirty="0"/>
              <a:t>T</a:t>
            </a:r>
            <a:r>
              <a:rPr lang="en-BE" dirty="0"/>
              <a:t>he TC needs to it goes inside the if or inside the else.</a:t>
            </a:r>
          </a:p>
          <a:p>
            <a:r>
              <a:rPr lang="en-BE" dirty="0"/>
              <a:t>In this case, we only have the only if and no else. </a:t>
            </a:r>
            <a:r>
              <a:rPr lang="en-GB" dirty="0"/>
              <a:t>All the different states of the condition (true or false) need to be tested.</a:t>
            </a:r>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29</a:t>
            </a:fld>
            <a:endParaRPr lang="en-BE"/>
          </a:p>
        </p:txBody>
      </p:sp>
    </p:spTree>
    <p:extLst>
      <p:ext uri="{BB962C8B-B14F-4D97-AF65-F5344CB8AC3E}">
        <p14:creationId xmlns:p14="http://schemas.microsoft.com/office/powerpoint/2010/main" val="1621768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A042266E-4AE0-3346-930D-BC097FD258CE}" type="slidenum">
              <a:rPr lang="en-BE" smtClean="0"/>
              <a:t>30</a:t>
            </a:fld>
            <a:endParaRPr lang="en-BE"/>
          </a:p>
        </p:txBody>
      </p:sp>
    </p:spTree>
    <p:extLst>
      <p:ext uri="{BB962C8B-B14F-4D97-AF65-F5344CB8AC3E}">
        <p14:creationId xmlns:p14="http://schemas.microsoft.com/office/powerpoint/2010/main" val="2646010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As you can see, conditionals (and loops) make path coverage hard. We need to write a lot of tests</a:t>
            </a:r>
          </a:p>
          <a:p>
            <a:r>
              <a:rPr lang="en-BE" dirty="0"/>
              <a:t>We get an exponential number of paths on the number of conditionals tests. </a:t>
            </a:r>
          </a:p>
          <a:p>
            <a:r>
              <a:rPr lang="en-BE" dirty="0"/>
              <a:t>This is going to be very costly to test, but on the other hand, it could be that a bug is hidden in one of the paths</a:t>
            </a:r>
          </a:p>
          <a:p>
            <a:r>
              <a:rPr lang="en-BE" dirty="0"/>
              <a:t>We need path coverage to find certain bugs</a:t>
            </a:r>
          </a:p>
        </p:txBody>
      </p:sp>
      <p:sp>
        <p:nvSpPr>
          <p:cNvPr id="4" name="Slide Number Placeholder 3"/>
          <p:cNvSpPr>
            <a:spLocks noGrp="1"/>
          </p:cNvSpPr>
          <p:nvPr>
            <p:ph type="sldNum" sz="quarter" idx="5"/>
          </p:nvPr>
        </p:nvSpPr>
        <p:spPr/>
        <p:txBody>
          <a:bodyPr/>
          <a:lstStyle/>
          <a:p>
            <a:fld id="{A042266E-4AE0-3346-930D-BC097FD258CE}" type="slidenum">
              <a:rPr lang="en-BE" smtClean="0"/>
              <a:t>32</a:t>
            </a:fld>
            <a:endParaRPr lang="en-BE"/>
          </a:p>
        </p:txBody>
      </p:sp>
    </p:spTree>
    <p:extLst>
      <p:ext uri="{BB962C8B-B14F-4D97-AF65-F5344CB8AC3E}">
        <p14:creationId xmlns:p14="http://schemas.microsoft.com/office/powerpoint/2010/main" val="164950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The different testing techniques like Unit tests, Integration tests, system tests, and acceptance tests use dynamic testing.</a:t>
            </a:r>
          </a:p>
          <a:p>
            <a:pPr marL="228600" indent="-228600">
              <a:buFont typeface="+mj-lt"/>
              <a:buAutoNum type="arabicPeriod"/>
            </a:pPr>
            <a:r>
              <a:rPr lang="en-GB" dirty="0"/>
              <a:t>The pyramid shape, of course, is no coincidence. The message behind it is that you should have many more low-level unit tests (approximately 100% code coverage) than any other kind of tests. But why is that?</a:t>
            </a:r>
            <a:endParaRPr lang="en-BE" dirty="0"/>
          </a:p>
          <a:p>
            <a:pPr marL="228600" indent="-228600">
              <a:buFont typeface="+mj-lt"/>
              <a:buAutoNum type="arabicPeriod"/>
            </a:pPr>
            <a:r>
              <a:rPr lang="en-GB" dirty="0"/>
              <a:t>Experience has shown that the total costs regarding implementation and maintenance of tests increase toward the top of the pyramid.</a:t>
            </a:r>
          </a:p>
          <a:p>
            <a:pPr marL="228600" indent="-228600">
              <a:buFont typeface="+mj-lt"/>
              <a:buAutoNum type="arabicPeriod"/>
            </a:pPr>
            <a:r>
              <a:rPr lang="en-GB" dirty="0"/>
              <a:t>Large system tests and manual user acceptance tests are usually complex, often require extensive organization, and cannot be automated easily. For instance, an automated UI test is hard to write, often fragile, and relatively slow.</a:t>
            </a:r>
            <a:endParaRPr lang="en-BE"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8</a:t>
            </a:fld>
            <a:endParaRPr lang="en-BE"/>
          </a:p>
        </p:txBody>
      </p:sp>
    </p:spTree>
    <p:extLst>
      <p:ext uri="{BB962C8B-B14F-4D97-AF65-F5344CB8AC3E}">
        <p14:creationId xmlns:p14="http://schemas.microsoft.com/office/powerpoint/2010/main" val="90378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9</a:t>
            </a:fld>
            <a:endParaRPr lang="en-BE"/>
          </a:p>
        </p:txBody>
      </p:sp>
    </p:spTree>
    <p:extLst>
      <p:ext uri="{BB962C8B-B14F-4D97-AF65-F5344CB8AC3E}">
        <p14:creationId xmlns:p14="http://schemas.microsoft.com/office/powerpoint/2010/main" val="134041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unit test frameworks available for C++ development, for example, </a:t>
            </a:r>
            <a:r>
              <a:rPr lang="en-GB" dirty="0" err="1"/>
              <a:t>CppUnit</a:t>
            </a:r>
            <a:r>
              <a:rPr lang="en-GB" dirty="0"/>
              <a:t>, </a:t>
            </a:r>
            <a:r>
              <a:rPr lang="en-GB" dirty="0" err="1"/>
              <a:t>Boost.Test</a:t>
            </a:r>
            <a:r>
              <a:rPr lang="en-GB" dirty="0"/>
              <a:t>, CUTE, Google Test, Catch respectively Catch2, and a couple more.</a:t>
            </a:r>
          </a:p>
          <a:p>
            <a:endParaRPr lang="en-GB" dirty="0"/>
          </a:p>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10</a:t>
            </a:fld>
            <a:endParaRPr lang="en-BE"/>
          </a:p>
        </p:txBody>
      </p:sp>
    </p:spTree>
    <p:extLst>
      <p:ext uri="{BB962C8B-B14F-4D97-AF65-F5344CB8AC3E}">
        <p14:creationId xmlns:p14="http://schemas.microsoft.com/office/powerpoint/2010/main" val="230514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Times"/>
              </a:rPr>
              <a:t>Unit tests should add value to your</a:t>
            </a:r>
            <a:r>
              <a:rPr lang="en-GB" i="0" dirty="0">
                <a:effectLst/>
                <a:latin typeface="Times"/>
              </a:rPr>
              <a:t> </a:t>
            </a:r>
            <a:r>
              <a:rPr lang="en-GB" i="1" dirty="0">
                <a:effectLst/>
                <a:latin typeface="Times"/>
              </a:rPr>
              <a:t>project. To achieve this goal, you need to follow some essential rules, which I describe in</a:t>
            </a:r>
            <a:endParaRPr lang="en-GB" dirty="0">
              <a:effectLst/>
              <a:latin typeface="Times"/>
            </a:endParaRPr>
          </a:p>
          <a:p>
            <a:r>
              <a:rPr lang="en-GB" i="1" dirty="0">
                <a:effectLst/>
                <a:latin typeface="Times"/>
              </a:rPr>
              <a:t>this section.</a:t>
            </a:r>
            <a:endParaRPr lang="en-GB" dirty="0">
              <a:effectLst/>
              <a:latin typeface="Times"/>
            </a:endParaRPr>
          </a:p>
          <a:p>
            <a:endParaRPr lang="en-GB" dirty="0"/>
          </a:p>
          <a:p>
            <a:r>
              <a:rPr lang="en-GB" dirty="0"/>
              <a:t>The same high-quality requirements for the production code have to be valid for the unit test code. I’ll go even further. Ideally, there should be no distinction between production and test code—they are equal.</a:t>
            </a:r>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11</a:t>
            </a:fld>
            <a:endParaRPr lang="en-BE"/>
          </a:p>
        </p:txBody>
      </p:sp>
    </p:spTree>
    <p:extLst>
      <p:ext uri="{BB962C8B-B14F-4D97-AF65-F5344CB8AC3E}">
        <p14:creationId xmlns:p14="http://schemas.microsoft.com/office/powerpoint/2010/main" val="412783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12</a:t>
            </a:fld>
            <a:endParaRPr lang="en-BE"/>
          </a:p>
        </p:txBody>
      </p:sp>
    </p:spTree>
    <p:extLst>
      <p:ext uri="{BB962C8B-B14F-4D97-AF65-F5344CB8AC3E}">
        <p14:creationId xmlns:p14="http://schemas.microsoft.com/office/powerpoint/2010/main" val="302356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13</a:t>
            </a:fld>
            <a:endParaRPr lang="en-BE"/>
          </a:p>
        </p:txBody>
      </p:sp>
    </p:spTree>
    <p:extLst>
      <p:ext uri="{BB962C8B-B14F-4D97-AF65-F5344CB8AC3E}">
        <p14:creationId xmlns:p14="http://schemas.microsoft.com/office/powerpoint/2010/main" val="88213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499C2D3-10A6-BA4A-A1A0-FEF31E4DC6A3}" type="slidenum">
              <a:rPr lang="en-BE" smtClean="0"/>
              <a:t>14</a:t>
            </a:fld>
            <a:endParaRPr lang="en-BE"/>
          </a:p>
        </p:txBody>
      </p:sp>
    </p:spTree>
    <p:extLst>
      <p:ext uri="{BB962C8B-B14F-4D97-AF65-F5344CB8AC3E}">
        <p14:creationId xmlns:p14="http://schemas.microsoft.com/office/powerpoint/2010/main" val="53475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EE88-36F1-D67D-D701-C57B0D71720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85AE2BD0-F993-AD94-4D43-F17164669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3F7BB195-031E-5DEE-925F-D41A1ABC5939}"/>
              </a:ext>
            </a:extLst>
          </p:cNvPr>
          <p:cNvSpPr>
            <a:spLocks noGrp="1"/>
          </p:cNvSpPr>
          <p:nvPr>
            <p:ph type="dt" sz="half" idx="10"/>
          </p:nvPr>
        </p:nvSpPr>
        <p:spPr/>
        <p:txBody>
          <a:bodyPr/>
          <a:lstStyle/>
          <a:p>
            <a:fld id="{76372AEC-6AE4-9749-8617-314EAF59A8EA}" type="datetimeFigureOut">
              <a:rPr lang="en-BE" smtClean="0"/>
              <a:t>13/09/2023</a:t>
            </a:fld>
            <a:endParaRPr lang="en-BE"/>
          </a:p>
        </p:txBody>
      </p:sp>
      <p:sp>
        <p:nvSpPr>
          <p:cNvPr id="5" name="Footer Placeholder 4">
            <a:extLst>
              <a:ext uri="{FF2B5EF4-FFF2-40B4-BE49-F238E27FC236}">
                <a16:creationId xmlns:a16="http://schemas.microsoft.com/office/drawing/2014/main" id="{1792C158-0E4C-076A-724D-AE8FCE28A74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2A4EA32A-12D6-5A8E-F72E-7522376034FD}"/>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10735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EB98-832B-7F29-E11B-1ABB65E84E59}"/>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1D655C3-4B8D-F836-DDAC-478FA647584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19D6247-F5A1-D59B-7D6A-7C92AC83CBAF}"/>
              </a:ext>
            </a:extLst>
          </p:cNvPr>
          <p:cNvSpPr>
            <a:spLocks noGrp="1"/>
          </p:cNvSpPr>
          <p:nvPr>
            <p:ph type="dt" sz="half" idx="10"/>
          </p:nvPr>
        </p:nvSpPr>
        <p:spPr/>
        <p:txBody>
          <a:bodyPr/>
          <a:lstStyle/>
          <a:p>
            <a:fld id="{76372AEC-6AE4-9749-8617-314EAF59A8EA}" type="datetimeFigureOut">
              <a:rPr lang="en-BE" smtClean="0"/>
              <a:t>13/09/2023</a:t>
            </a:fld>
            <a:endParaRPr lang="en-BE"/>
          </a:p>
        </p:txBody>
      </p:sp>
      <p:sp>
        <p:nvSpPr>
          <p:cNvPr id="5" name="Footer Placeholder 4">
            <a:extLst>
              <a:ext uri="{FF2B5EF4-FFF2-40B4-BE49-F238E27FC236}">
                <a16:creationId xmlns:a16="http://schemas.microsoft.com/office/drawing/2014/main" id="{8F22E1FA-C458-9831-570F-516F1192F0A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8D1A9-6411-A645-EE88-6E0818A119B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780443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226822-6DAC-9F1B-572F-6E83D877DD7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8DBD218-FA41-5022-32D6-3FA4804A975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BB4BB638-EC33-8404-F073-0118E280834D}"/>
              </a:ext>
            </a:extLst>
          </p:cNvPr>
          <p:cNvSpPr>
            <a:spLocks noGrp="1"/>
          </p:cNvSpPr>
          <p:nvPr>
            <p:ph type="dt" sz="half" idx="10"/>
          </p:nvPr>
        </p:nvSpPr>
        <p:spPr/>
        <p:txBody>
          <a:bodyPr/>
          <a:lstStyle/>
          <a:p>
            <a:fld id="{76372AEC-6AE4-9749-8617-314EAF59A8EA}" type="datetimeFigureOut">
              <a:rPr lang="en-BE" smtClean="0"/>
              <a:t>13/09/2023</a:t>
            </a:fld>
            <a:endParaRPr lang="en-BE"/>
          </a:p>
        </p:txBody>
      </p:sp>
      <p:sp>
        <p:nvSpPr>
          <p:cNvPr id="5" name="Footer Placeholder 4">
            <a:extLst>
              <a:ext uri="{FF2B5EF4-FFF2-40B4-BE49-F238E27FC236}">
                <a16:creationId xmlns:a16="http://schemas.microsoft.com/office/drawing/2014/main" id="{748D2D43-2057-8586-7B7B-2DD19A798A8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FB09FE3-F7ED-A28A-1A30-2CFB07F1D6AB}"/>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3271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0B00-233A-24C2-3D77-3DB620F0E27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BEDC769E-8294-5210-EB1D-5041F4FFA6B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731189A-07D2-60D3-05CA-9F455BC28F92}"/>
              </a:ext>
            </a:extLst>
          </p:cNvPr>
          <p:cNvSpPr>
            <a:spLocks noGrp="1"/>
          </p:cNvSpPr>
          <p:nvPr>
            <p:ph type="dt" sz="half" idx="10"/>
          </p:nvPr>
        </p:nvSpPr>
        <p:spPr/>
        <p:txBody>
          <a:bodyPr/>
          <a:lstStyle/>
          <a:p>
            <a:fld id="{76372AEC-6AE4-9749-8617-314EAF59A8EA}" type="datetimeFigureOut">
              <a:rPr lang="en-BE" smtClean="0"/>
              <a:t>13/09/2023</a:t>
            </a:fld>
            <a:endParaRPr lang="en-BE"/>
          </a:p>
        </p:txBody>
      </p:sp>
      <p:sp>
        <p:nvSpPr>
          <p:cNvPr id="5" name="Footer Placeholder 4">
            <a:extLst>
              <a:ext uri="{FF2B5EF4-FFF2-40B4-BE49-F238E27FC236}">
                <a16:creationId xmlns:a16="http://schemas.microsoft.com/office/drawing/2014/main" id="{80E4A3FC-EC46-09E8-DC6A-7D72D7582AB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84CF5BE-574D-A5D0-E7DE-D147F3BC152F}"/>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93944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2B4D-91B4-6B27-599E-F5BA2166AD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B500365B-A80B-DD3E-F84B-E82CC4ECFF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8E919-AC72-6254-2D4E-D16F98C0B894}"/>
              </a:ext>
            </a:extLst>
          </p:cNvPr>
          <p:cNvSpPr>
            <a:spLocks noGrp="1"/>
          </p:cNvSpPr>
          <p:nvPr>
            <p:ph type="dt" sz="half" idx="10"/>
          </p:nvPr>
        </p:nvSpPr>
        <p:spPr/>
        <p:txBody>
          <a:bodyPr/>
          <a:lstStyle/>
          <a:p>
            <a:fld id="{76372AEC-6AE4-9749-8617-314EAF59A8EA}" type="datetimeFigureOut">
              <a:rPr lang="en-BE" smtClean="0"/>
              <a:t>13/09/2023</a:t>
            </a:fld>
            <a:endParaRPr lang="en-BE"/>
          </a:p>
        </p:txBody>
      </p:sp>
      <p:sp>
        <p:nvSpPr>
          <p:cNvPr id="5" name="Footer Placeholder 4">
            <a:extLst>
              <a:ext uri="{FF2B5EF4-FFF2-40B4-BE49-F238E27FC236}">
                <a16:creationId xmlns:a16="http://schemas.microsoft.com/office/drawing/2014/main" id="{FACCFB7A-10D3-A5B5-A5B6-21C6F16C0DB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D5FC150E-B135-A100-B098-323CE29CE169}"/>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50596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3903-3134-0BCB-CD03-D6BFA421669A}"/>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5E8C472B-1546-C2B2-3AC0-B514E01227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8D82C2C-3382-D003-8DC7-927C95E0C2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539352D3-F4DF-AED2-6284-D39742FEC95A}"/>
              </a:ext>
            </a:extLst>
          </p:cNvPr>
          <p:cNvSpPr>
            <a:spLocks noGrp="1"/>
          </p:cNvSpPr>
          <p:nvPr>
            <p:ph type="dt" sz="half" idx="10"/>
          </p:nvPr>
        </p:nvSpPr>
        <p:spPr/>
        <p:txBody>
          <a:bodyPr/>
          <a:lstStyle/>
          <a:p>
            <a:fld id="{76372AEC-6AE4-9749-8617-314EAF59A8EA}" type="datetimeFigureOut">
              <a:rPr lang="en-BE" smtClean="0"/>
              <a:t>13/09/2023</a:t>
            </a:fld>
            <a:endParaRPr lang="en-BE"/>
          </a:p>
        </p:txBody>
      </p:sp>
      <p:sp>
        <p:nvSpPr>
          <p:cNvPr id="6" name="Footer Placeholder 5">
            <a:extLst>
              <a:ext uri="{FF2B5EF4-FFF2-40B4-BE49-F238E27FC236}">
                <a16:creationId xmlns:a16="http://schemas.microsoft.com/office/drawing/2014/main" id="{B1577FB0-6CFA-3C19-3E7D-AA57DFA93C3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492029E8-3423-C7C5-1DEB-9C40B309C98E}"/>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684068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3CB9-86CC-3677-3911-6DDEDF42B5A3}"/>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0389B869-7F80-604C-519A-4E16E3917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83970D-5822-2154-5DDC-68C5B17D385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0A37C23-66CA-17A7-97C0-2554F63E13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FE5ACE-445C-2B38-F1E0-90F25D254F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D6B923A-9C52-ACA7-888B-D555195A4EC3}"/>
              </a:ext>
            </a:extLst>
          </p:cNvPr>
          <p:cNvSpPr>
            <a:spLocks noGrp="1"/>
          </p:cNvSpPr>
          <p:nvPr>
            <p:ph type="dt" sz="half" idx="10"/>
          </p:nvPr>
        </p:nvSpPr>
        <p:spPr/>
        <p:txBody>
          <a:bodyPr/>
          <a:lstStyle/>
          <a:p>
            <a:fld id="{76372AEC-6AE4-9749-8617-314EAF59A8EA}" type="datetimeFigureOut">
              <a:rPr lang="en-BE" smtClean="0"/>
              <a:t>13/09/2023</a:t>
            </a:fld>
            <a:endParaRPr lang="en-BE"/>
          </a:p>
        </p:txBody>
      </p:sp>
      <p:sp>
        <p:nvSpPr>
          <p:cNvPr id="8" name="Footer Placeholder 7">
            <a:extLst>
              <a:ext uri="{FF2B5EF4-FFF2-40B4-BE49-F238E27FC236}">
                <a16:creationId xmlns:a16="http://schemas.microsoft.com/office/drawing/2014/main" id="{BCC9ECFF-C34B-89FF-6BAB-FD7465289C8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D62CCBE1-9B1D-04EB-2A29-16F19C8C4C9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81789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790A-225B-DCCC-9D56-D29673FA5758}"/>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175CF2EB-C428-A380-3C62-4A66FC2EBD7A}"/>
              </a:ext>
            </a:extLst>
          </p:cNvPr>
          <p:cNvSpPr>
            <a:spLocks noGrp="1"/>
          </p:cNvSpPr>
          <p:nvPr>
            <p:ph type="dt" sz="half" idx="10"/>
          </p:nvPr>
        </p:nvSpPr>
        <p:spPr/>
        <p:txBody>
          <a:bodyPr/>
          <a:lstStyle/>
          <a:p>
            <a:fld id="{76372AEC-6AE4-9749-8617-314EAF59A8EA}" type="datetimeFigureOut">
              <a:rPr lang="en-BE" smtClean="0"/>
              <a:t>13/09/2023</a:t>
            </a:fld>
            <a:endParaRPr lang="en-BE"/>
          </a:p>
        </p:txBody>
      </p:sp>
      <p:sp>
        <p:nvSpPr>
          <p:cNvPr id="4" name="Footer Placeholder 3">
            <a:extLst>
              <a:ext uri="{FF2B5EF4-FFF2-40B4-BE49-F238E27FC236}">
                <a16:creationId xmlns:a16="http://schemas.microsoft.com/office/drawing/2014/main" id="{9A94193E-5C51-00B4-AFEC-19CE2033AA99}"/>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B43755B5-54C1-6649-8ECC-E6B057AFEAB6}"/>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09655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C854B-26D0-30E5-0D34-22FEE57DE0E4}"/>
              </a:ext>
            </a:extLst>
          </p:cNvPr>
          <p:cNvSpPr>
            <a:spLocks noGrp="1"/>
          </p:cNvSpPr>
          <p:nvPr>
            <p:ph type="dt" sz="half" idx="10"/>
          </p:nvPr>
        </p:nvSpPr>
        <p:spPr/>
        <p:txBody>
          <a:bodyPr/>
          <a:lstStyle/>
          <a:p>
            <a:fld id="{76372AEC-6AE4-9749-8617-314EAF59A8EA}" type="datetimeFigureOut">
              <a:rPr lang="en-BE" smtClean="0"/>
              <a:t>13/09/2023</a:t>
            </a:fld>
            <a:endParaRPr lang="en-BE"/>
          </a:p>
        </p:txBody>
      </p:sp>
      <p:sp>
        <p:nvSpPr>
          <p:cNvPr id="3" name="Footer Placeholder 2">
            <a:extLst>
              <a:ext uri="{FF2B5EF4-FFF2-40B4-BE49-F238E27FC236}">
                <a16:creationId xmlns:a16="http://schemas.microsoft.com/office/drawing/2014/main" id="{19609E3C-82CC-E838-F061-57068A9CDBD8}"/>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60F096B-EF52-126E-8CD2-BCF5EA9D9530}"/>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90567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4647-4D8A-2A52-10B7-BE7DB775A0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C74F40AB-9B8A-4551-3D8D-ED585074E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1FF2B12E-F1CD-1A70-BDBF-B9DF29112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EBC62F-8DC5-B0D1-FA5F-7D49D8BF9709}"/>
              </a:ext>
            </a:extLst>
          </p:cNvPr>
          <p:cNvSpPr>
            <a:spLocks noGrp="1"/>
          </p:cNvSpPr>
          <p:nvPr>
            <p:ph type="dt" sz="half" idx="10"/>
          </p:nvPr>
        </p:nvSpPr>
        <p:spPr/>
        <p:txBody>
          <a:bodyPr/>
          <a:lstStyle/>
          <a:p>
            <a:fld id="{76372AEC-6AE4-9749-8617-314EAF59A8EA}" type="datetimeFigureOut">
              <a:rPr lang="en-BE" smtClean="0"/>
              <a:t>13/09/2023</a:t>
            </a:fld>
            <a:endParaRPr lang="en-BE"/>
          </a:p>
        </p:txBody>
      </p:sp>
      <p:sp>
        <p:nvSpPr>
          <p:cNvPr id="6" name="Footer Placeholder 5">
            <a:extLst>
              <a:ext uri="{FF2B5EF4-FFF2-40B4-BE49-F238E27FC236}">
                <a16:creationId xmlns:a16="http://schemas.microsoft.com/office/drawing/2014/main" id="{5B424F87-77B7-A837-AEB7-A3D517E9ED4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80B1A3D-A405-1884-216B-A024CE234B4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2151259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69AE-97BC-677A-6F87-A14A46ABD0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73FE1F91-40A1-082F-FD57-F292571639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3AA8D0DE-E670-23F4-C493-11A509B64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0996DF-E371-EDA8-9D81-4E31DB4F2A42}"/>
              </a:ext>
            </a:extLst>
          </p:cNvPr>
          <p:cNvSpPr>
            <a:spLocks noGrp="1"/>
          </p:cNvSpPr>
          <p:nvPr>
            <p:ph type="dt" sz="half" idx="10"/>
          </p:nvPr>
        </p:nvSpPr>
        <p:spPr/>
        <p:txBody>
          <a:bodyPr/>
          <a:lstStyle/>
          <a:p>
            <a:fld id="{76372AEC-6AE4-9749-8617-314EAF59A8EA}" type="datetimeFigureOut">
              <a:rPr lang="en-BE" smtClean="0"/>
              <a:t>13/09/2023</a:t>
            </a:fld>
            <a:endParaRPr lang="en-BE"/>
          </a:p>
        </p:txBody>
      </p:sp>
      <p:sp>
        <p:nvSpPr>
          <p:cNvPr id="6" name="Footer Placeholder 5">
            <a:extLst>
              <a:ext uri="{FF2B5EF4-FFF2-40B4-BE49-F238E27FC236}">
                <a16:creationId xmlns:a16="http://schemas.microsoft.com/office/drawing/2014/main" id="{70C782CD-4FB3-B762-CD16-9F8C94EFF48E}"/>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F6F06FA-DD9E-45B5-DE02-88205051EFA3}"/>
              </a:ext>
            </a:extLst>
          </p:cNvPr>
          <p:cNvSpPr>
            <a:spLocks noGrp="1"/>
          </p:cNvSpPr>
          <p:nvPr>
            <p:ph type="sldNum" sz="quarter" idx="12"/>
          </p:nvPr>
        </p:nvSpPr>
        <p:spPr/>
        <p:txBody>
          <a:bodyPr/>
          <a:lstStyle/>
          <a:p>
            <a:fld id="{2F297279-4371-D54F-B2CD-4E6F4E0FB68D}" type="slidenum">
              <a:rPr lang="en-BE" smtClean="0"/>
              <a:t>‹#›</a:t>
            </a:fld>
            <a:endParaRPr lang="en-BE"/>
          </a:p>
        </p:txBody>
      </p:sp>
    </p:spTree>
    <p:extLst>
      <p:ext uri="{BB962C8B-B14F-4D97-AF65-F5344CB8AC3E}">
        <p14:creationId xmlns:p14="http://schemas.microsoft.com/office/powerpoint/2010/main" val="185432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C9B919-1E9B-0E1D-8362-D45AC11DF9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312D64C4-9781-AFE7-ED0C-3E03B07E3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0B90629-B336-33CD-7C2C-726A4EAC23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72AEC-6AE4-9749-8617-314EAF59A8EA}" type="datetimeFigureOut">
              <a:rPr lang="en-BE" smtClean="0"/>
              <a:t>13/09/2023</a:t>
            </a:fld>
            <a:endParaRPr lang="en-BE"/>
          </a:p>
        </p:txBody>
      </p:sp>
      <p:sp>
        <p:nvSpPr>
          <p:cNvPr id="5" name="Footer Placeholder 4">
            <a:extLst>
              <a:ext uri="{FF2B5EF4-FFF2-40B4-BE49-F238E27FC236}">
                <a16:creationId xmlns:a16="http://schemas.microsoft.com/office/drawing/2014/main" id="{2E85FEA5-E5B4-1920-8729-C5C6C0F5F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5134C83E-7B5A-CF83-72DE-C30FA146CB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97279-4371-D54F-B2CD-4E6F4E0FB68D}" type="slidenum">
              <a:rPr lang="en-BE" smtClean="0"/>
              <a:t>‹#›</a:t>
            </a:fld>
            <a:endParaRPr lang="en-BE"/>
          </a:p>
        </p:txBody>
      </p:sp>
    </p:spTree>
    <p:extLst>
      <p:ext uri="{BB962C8B-B14F-4D97-AF65-F5344CB8AC3E}">
        <p14:creationId xmlns:p14="http://schemas.microsoft.com/office/powerpoint/2010/main" val="2918099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7.png"/><Relationship Id="rId12"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png"/><Relationship Id="rId5" Type="http://schemas.openxmlformats.org/officeDocument/2006/relationships/image" Target="../media/image45.jpeg"/><Relationship Id="rId10" Type="http://schemas.openxmlformats.org/officeDocument/2006/relationships/image" Target="../media/image50.png"/><Relationship Id="rId4" Type="http://schemas.openxmlformats.org/officeDocument/2006/relationships/image" Target="../media/image20.png"/><Relationship Id="rId9"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4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1989-BAB8-5FD1-3046-86C872304241}"/>
              </a:ext>
            </a:extLst>
          </p:cNvPr>
          <p:cNvSpPr>
            <a:spLocks noGrp="1"/>
          </p:cNvSpPr>
          <p:nvPr>
            <p:ph type="ctrTitle"/>
          </p:nvPr>
        </p:nvSpPr>
        <p:spPr/>
        <p:txBody>
          <a:bodyPr/>
          <a:lstStyle/>
          <a:p>
            <a:r>
              <a:rPr lang="en-BE" dirty="0"/>
              <a:t>Software Testing</a:t>
            </a:r>
          </a:p>
        </p:txBody>
      </p:sp>
      <p:sp>
        <p:nvSpPr>
          <p:cNvPr id="3" name="Subtitle 2">
            <a:extLst>
              <a:ext uri="{FF2B5EF4-FFF2-40B4-BE49-F238E27FC236}">
                <a16:creationId xmlns:a16="http://schemas.microsoft.com/office/drawing/2014/main" id="{085CC167-663A-F012-417D-A73F537C4A38}"/>
              </a:ext>
            </a:extLst>
          </p:cNvPr>
          <p:cNvSpPr>
            <a:spLocks noGrp="1"/>
          </p:cNvSpPr>
          <p:nvPr>
            <p:ph type="subTitle" idx="1"/>
          </p:nvPr>
        </p:nvSpPr>
        <p:spPr/>
        <p:txBody>
          <a:bodyPr/>
          <a:lstStyle/>
          <a:p>
            <a:pPr algn="l"/>
            <a:r>
              <a:rPr lang="en-BE" dirty="0"/>
              <a:t>John Businge</a:t>
            </a:r>
          </a:p>
          <a:p>
            <a:pPr algn="l"/>
            <a:r>
              <a:rPr lang="en-BE" dirty="0"/>
              <a:t>john.businge@unlv.edu</a:t>
            </a:r>
          </a:p>
          <a:p>
            <a:endParaRPr lang="en-BE" dirty="0"/>
          </a:p>
        </p:txBody>
      </p:sp>
    </p:spTree>
    <p:extLst>
      <p:ext uri="{BB962C8B-B14F-4D97-AF65-F5344CB8AC3E}">
        <p14:creationId xmlns:p14="http://schemas.microsoft.com/office/powerpoint/2010/main" val="494888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a:t>
            </a:r>
            <a:r>
              <a:rPr lang="en-GB" i="1" dirty="0">
                <a:latin typeface="Helvetica" pitchFamily="2" charset="0"/>
              </a:rPr>
              <a:t>T</a:t>
            </a:r>
            <a:r>
              <a:rPr lang="en-GB" i="1" dirty="0">
                <a:effectLst/>
                <a:latin typeface="Helvetica" pitchFamily="2" charset="0"/>
              </a:rPr>
              <a:t>ests Frameworks</a:t>
            </a:r>
            <a:endParaRPr lang="en-GB" dirty="0">
              <a:effectLst/>
              <a:latin typeface="Helvetica" pitchFamily="2" charset="0"/>
            </a:endParaRPr>
          </a:p>
        </p:txBody>
      </p:sp>
      <p:pic>
        <p:nvPicPr>
          <p:cNvPr id="4098" name="Picture 2" descr="Ten C++ Testing Tools for Developers to Consider | CodeGuru">
            <a:extLst>
              <a:ext uri="{FF2B5EF4-FFF2-40B4-BE49-F238E27FC236}">
                <a16:creationId xmlns:a16="http://schemas.microsoft.com/office/drawing/2014/main" id="{C90C2DC2-FF5D-7B3B-1070-88C27968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277" y="1830946"/>
            <a:ext cx="1793939" cy="13506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Test Tutorial – CorrederaJorge">
            <a:extLst>
              <a:ext uri="{FF2B5EF4-FFF2-40B4-BE49-F238E27FC236}">
                <a16:creationId xmlns:a16="http://schemas.microsoft.com/office/drawing/2014/main" id="{A9D39F81-891F-667B-09CE-30F290EE0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485" y="1974710"/>
            <a:ext cx="1886147" cy="12551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st.Test - 1.66.0">
            <a:extLst>
              <a:ext uri="{FF2B5EF4-FFF2-40B4-BE49-F238E27FC236}">
                <a16:creationId xmlns:a16="http://schemas.microsoft.com/office/drawing/2014/main" id="{0986FD0F-3975-E406-1531-E691DC432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102" y="3181595"/>
            <a:ext cx="4195952" cy="11189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ppUTest Alternatives - C++ Debug | LibHunt">
            <a:extLst>
              <a:ext uri="{FF2B5EF4-FFF2-40B4-BE49-F238E27FC236}">
                <a16:creationId xmlns:a16="http://schemas.microsoft.com/office/drawing/2014/main" id="{76DA370F-EFD9-8D41-A44F-8E4AFE01C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4614" y="1645876"/>
            <a:ext cx="956406" cy="9564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TE">
            <a:extLst>
              <a:ext uri="{FF2B5EF4-FFF2-40B4-BE49-F238E27FC236}">
                <a16:creationId xmlns:a16="http://schemas.microsoft.com/office/drawing/2014/main" id="{9B78443B-1AE2-086A-9201-CB7CE576F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5323" y="2972703"/>
            <a:ext cx="2085918" cy="493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lus, c++ Icon in CSS Vol.1">
            <a:extLst>
              <a:ext uri="{FF2B5EF4-FFF2-40B4-BE49-F238E27FC236}">
                <a16:creationId xmlns:a16="http://schemas.microsoft.com/office/drawing/2014/main" id="{FEA8962C-E94D-B926-9A83-0CCDC891C8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6274" y="1095327"/>
            <a:ext cx="956406" cy="95640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8" descr="Randomize test execution in TestNG to improve test isolation. - Mr.Slavchev">
            <a:extLst>
              <a:ext uri="{FF2B5EF4-FFF2-40B4-BE49-F238E27FC236}">
                <a16:creationId xmlns:a16="http://schemas.microsoft.com/office/drawing/2014/main" id="{BEC45C16-A75F-FB93-775D-0A064252B7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grpSp>
        <p:nvGrpSpPr>
          <p:cNvPr id="5" name="Group 4">
            <a:extLst>
              <a:ext uri="{FF2B5EF4-FFF2-40B4-BE49-F238E27FC236}">
                <a16:creationId xmlns:a16="http://schemas.microsoft.com/office/drawing/2014/main" id="{37D9E664-7AEA-C668-B0EE-3206203AF245}"/>
              </a:ext>
            </a:extLst>
          </p:cNvPr>
          <p:cNvGrpSpPr/>
          <p:nvPr/>
        </p:nvGrpSpPr>
        <p:grpSpPr>
          <a:xfrm>
            <a:off x="1630121" y="3887918"/>
            <a:ext cx="8350899" cy="2772487"/>
            <a:chOff x="1630121" y="3887918"/>
            <a:chExt cx="8350899" cy="2772487"/>
          </a:xfrm>
        </p:grpSpPr>
        <p:pic>
          <p:nvPicPr>
            <p:cNvPr id="4118" name="Picture 22" descr="What Oracle doesn't like about Google - Chris Kranky">
              <a:extLst>
                <a:ext uri="{FF2B5EF4-FFF2-40B4-BE49-F238E27FC236}">
                  <a16:creationId xmlns:a16="http://schemas.microsoft.com/office/drawing/2014/main" id="{2DB0E949-63E1-6C0A-85C9-5B59A23FEC5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065" t="4784" r="22438" b="32702"/>
            <a:stretch/>
          </p:blipFill>
          <p:spPr bwMode="auto">
            <a:xfrm>
              <a:off x="5646943" y="3887918"/>
              <a:ext cx="898114" cy="1049486"/>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p 10 best Java testing frameworks for 2023">
              <a:extLst>
                <a:ext uri="{FF2B5EF4-FFF2-40B4-BE49-F238E27FC236}">
                  <a16:creationId xmlns:a16="http://schemas.microsoft.com/office/drawing/2014/main" id="{3CEF4708-5FCB-0650-FC46-C5CB7A03065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143" t="59548" r="4719" b="7322"/>
            <a:stretch/>
          </p:blipFill>
          <p:spPr bwMode="auto">
            <a:xfrm>
              <a:off x="1630121" y="5030893"/>
              <a:ext cx="8350899" cy="1629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F5F17AC-56FF-11EB-E46F-EAF34C746A69}"/>
              </a:ext>
            </a:extLst>
          </p:cNvPr>
          <p:cNvGrpSpPr/>
          <p:nvPr/>
        </p:nvGrpSpPr>
        <p:grpSpPr>
          <a:xfrm>
            <a:off x="8793216" y="3651162"/>
            <a:ext cx="2085918" cy="1298707"/>
            <a:chOff x="7821637" y="3638697"/>
            <a:chExt cx="2159383" cy="1049051"/>
          </a:xfrm>
        </p:grpSpPr>
        <p:pic>
          <p:nvPicPr>
            <p:cNvPr id="1026" name="Picture 2" descr="Unity Logo, symbol, meaning, history, PNG, brand">
              <a:extLst>
                <a:ext uri="{FF2B5EF4-FFF2-40B4-BE49-F238E27FC236}">
                  <a16:creationId xmlns:a16="http://schemas.microsoft.com/office/drawing/2014/main" id="{ACC2CF66-BD95-3CF1-0446-84D6704BD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21637" y="3638697"/>
              <a:ext cx="2085918" cy="104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E8969-ACA8-257F-0F14-584385B0EEFA}"/>
                </a:ext>
              </a:extLst>
            </p:cNvPr>
            <p:cNvSpPr txBox="1"/>
            <p:nvPr/>
          </p:nvSpPr>
          <p:spPr>
            <a:xfrm>
              <a:off x="8454683" y="4300516"/>
              <a:ext cx="1526337" cy="276999"/>
            </a:xfrm>
            <a:prstGeom prst="rect">
              <a:avLst/>
            </a:prstGeom>
            <a:noFill/>
          </p:spPr>
          <p:txBody>
            <a:bodyPr wrap="square" rtlCol="0">
              <a:spAutoFit/>
            </a:bodyPr>
            <a:lstStyle/>
            <a:p>
              <a:r>
                <a:rPr lang="en-BE" sz="1200" dirty="0"/>
                <a:t>Testing framework</a:t>
              </a:r>
            </a:p>
          </p:txBody>
        </p:sp>
      </p:grpSp>
    </p:spTree>
    <p:extLst>
      <p:ext uri="{BB962C8B-B14F-4D97-AF65-F5344CB8AC3E}">
        <p14:creationId xmlns:p14="http://schemas.microsoft.com/office/powerpoint/2010/main" val="40865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2B41DF-0624-1130-F69F-A59AF48DA9C3}"/>
              </a:ext>
            </a:extLst>
          </p:cNvPr>
          <p:cNvGrpSpPr/>
          <p:nvPr/>
        </p:nvGrpSpPr>
        <p:grpSpPr>
          <a:xfrm>
            <a:off x="1007745" y="2045974"/>
            <a:ext cx="2540000" cy="2510699"/>
            <a:chOff x="1658730" y="2345634"/>
            <a:chExt cx="2540000" cy="2510699"/>
          </a:xfrm>
        </p:grpSpPr>
        <p:pic>
          <p:nvPicPr>
            <p:cNvPr id="6146" name="Picture 2" descr="Source-Code Icons - Free SVG &amp; PNG Source-Code Images - Noun Project">
              <a:extLst>
                <a:ext uri="{FF2B5EF4-FFF2-40B4-BE49-F238E27FC236}">
                  <a16:creationId xmlns:a16="http://schemas.microsoft.com/office/drawing/2014/main" id="{84850B97-8E16-C64F-1F68-3E0562D6D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7" b="7087"/>
            <a:stretch/>
          </p:blipFill>
          <p:spPr bwMode="auto">
            <a:xfrm>
              <a:off x="1658730" y="2345634"/>
              <a:ext cx="2540000" cy="2173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AEDEF-CE31-3542-4924-3E510829BF7E}"/>
                </a:ext>
              </a:extLst>
            </p:cNvPr>
            <p:cNvSpPr txBox="1"/>
            <p:nvPr/>
          </p:nvSpPr>
          <p:spPr>
            <a:xfrm>
              <a:off x="1945581" y="4487001"/>
              <a:ext cx="1895061" cy="369332"/>
            </a:xfrm>
            <a:prstGeom prst="rect">
              <a:avLst/>
            </a:prstGeom>
            <a:noFill/>
          </p:spPr>
          <p:txBody>
            <a:bodyPr wrap="square" rtlCol="0">
              <a:spAutoFit/>
            </a:bodyPr>
            <a:lstStyle/>
            <a:p>
              <a:r>
                <a:rPr lang="en-BE" dirty="0"/>
                <a:t>Production Code</a:t>
              </a:r>
            </a:p>
          </p:txBody>
        </p:sp>
      </p:grpSp>
      <p:grpSp>
        <p:nvGrpSpPr>
          <p:cNvPr id="7" name="Group 6">
            <a:extLst>
              <a:ext uri="{FF2B5EF4-FFF2-40B4-BE49-F238E27FC236}">
                <a16:creationId xmlns:a16="http://schemas.microsoft.com/office/drawing/2014/main" id="{FBD9D4D6-9F52-DB76-9898-E41C49FD29B6}"/>
              </a:ext>
            </a:extLst>
          </p:cNvPr>
          <p:cNvGrpSpPr/>
          <p:nvPr/>
        </p:nvGrpSpPr>
        <p:grpSpPr>
          <a:xfrm>
            <a:off x="8785162" y="3588903"/>
            <a:ext cx="2248524" cy="2551595"/>
            <a:chOff x="5464241" y="2304738"/>
            <a:chExt cx="2248524" cy="2551595"/>
          </a:xfrm>
        </p:grpSpPr>
        <p:pic>
          <p:nvPicPr>
            <p:cNvPr id="6150" name="Picture 6" descr="Debug, programming, debugging, software testing, bug source, code bugs, bug  research icon - Download on Iconfinder">
              <a:extLst>
                <a:ext uri="{FF2B5EF4-FFF2-40B4-BE49-F238E27FC236}">
                  <a16:creationId xmlns:a16="http://schemas.microsoft.com/office/drawing/2014/main" id="{FCD0BA8C-0522-70E7-85D5-2107D23C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241" y="2304738"/>
              <a:ext cx="2248524" cy="2248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E9CFE-DE7E-1B28-99EB-63F4AB338ADC}"/>
                </a:ext>
              </a:extLst>
            </p:cNvPr>
            <p:cNvSpPr txBox="1"/>
            <p:nvPr/>
          </p:nvSpPr>
          <p:spPr>
            <a:xfrm>
              <a:off x="6006791" y="4487001"/>
              <a:ext cx="1228896" cy="369332"/>
            </a:xfrm>
            <a:prstGeom prst="rect">
              <a:avLst/>
            </a:prstGeom>
            <a:noFill/>
          </p:spPr>
          <p:txBody>
            <a:bodyPr wrap="square" rtlCol="0">
              <a:spAutoFit/>
            </a:bodyPr>
            <a:lstStyle/>
            <a:p>
              <a:r>
                <a:rPr lang="en-BE" dirty="0"/>
                <a:t>Test Code</a:t>
              </a:r>
            </a:p>
          </p:txBody>
        </p:sp>
      </p:grpSp>
      <p:pic>
        <p:nvPicPr>
          <p:cNvPr id="6154" name="Picture 10" descr="Repeat icon vector 05">
            <a:extLst>
              <a:ext uri="{FF2B5EF4-FFF2-40B4-BE49-F238E27FC236}">
                <a16:creationId xmlns:a16="http://schemas.microsoft.com/office/drawing/2014/main" id="{733E0800-67E8-3C8E-67E3-C8EBF3A51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556" y="2692967"/>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F3570BA-FE51-08FA-9FB8-2712B6C8E1F2}"/>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a:t>
            </a:r>
          </a:p>
        </p:txBody>
      </p:sp>
      <p:pic>
        <p:nvPicPr>
          <p:cNvPr id="14" name="Picture 13" descr="A picture containing logo&#10;&#10;Description automatically generated">
            <a:extLst>
              <a:ext uri="{FF2B5EF4-FFF2-40B4-BE49-F238E27FC236}">
                <a16:creationId xmlns:a16="http://schemas.microsoft.com/office/drawing/2014/main" id="{140D4497-2201-0856-41D5-8CD9CC20EEEB}"/>
              </a:ext>
            </a:extLst>
          </p:cNvPr>
          <p:cNvPicPr>
            <a:picLocks noChangeAspect="1"/>
          </p:cNvPicPr>
          <p:nvPr/>
        </p:nvPicPr>
        <p:blipFill rotWithShape="1">
          <a:blip r:embed="rId6"/>
          <a:srcRect t="10789" r="4780"/>
          <a:stretch/>
        </p:blipFill>
        <p:spPr>
          <a:xfrm>
            <a:off x="371457" y="1282901"/>
            <a:ext cx="3812577" cy="570170"/>
          </a:xfrm>
          <a:prstGeom prst="rect">
            <a:avLst/>
          </a:prstGeom>
          <a:ln>
            <a:solidFill>
              <a:schemeClr val="tx1"/>
            </a:solidFill>
          </a:ln>
        </p:spPr>
      </p:pic>
      <p:pic>
        <p:nvPicPr>
          <p:cNvPr id="16" name="Picture 15" descr="Graphical user interface, text, application&#10;&#10;Description automatically generated">
            <a:extLst>
              <a:ext uri="{FF2B5EF4-FFF2-40B4-BE49-F238E27FC236}">
                <a16:creationId xmlns:a16="http://schemas.microsoft.com/office/drawing/2014/main" id="{FF61A240-E587-0F43-50D8-082896F7D759}"/>
              </a:ext>
            </a:extLst>
          </p:cNvPr>
          <p:cNvPicPr>
            <a:picLocks noChangeAspect="1"/>
          </p:cNvPicPr>
          <p:nvPr/>
        </p:nvPicPr>
        <p:blipFill>
          <a:blip r:embed="rId7"/>
          <a:stretch>
            <a:fillRect/>
          </a:stretch>
        </p:blipFill>
        <p:spPr>
          <a:xfrm>
            <a:off x="7803042" y="750518"/>
            <a:ext cx="3812577" cy="2838385"/>
          </a:xfrm>
          <a:prstGeom prst="rect">
            <a:avLst/>
          </a:prstGeom>
          <a:ln>
            <a:solidFill>
              <a:schemeClr val="tx1"/>
            </a:solidFill>
          </a:ln>
        </p:spPr>
      </p:pic>
      <p:sp>
        <p:nvSpPr>
          <p:cNvPr id="3" name="TextBox 2">
            <a:extLst>
              <a:ext uri="{FF2B5EF4-FFF2-40B4-BE49-F238E27FC236}">
                <a16:creationId xmlns:a16="http://schemas.microsoft.com/office/drawing/2014/main" id="{0AB84117-B6FF-32C4-AFE5-0C0D0F737611}"/>
              </a:ext>
            </a:extLst>
          </p:cNvPr>
          <p:cNvSpPr txBox="1"/>
          <p:nvPr/>
        </p:nvSpPr>
        <p:spPr>
          <a:xfrm>
            <a:off x="371456" y="5004930"/>
            <a:ext cx="7936627" cy="1508105"/>
          </a:xfrm>
          <a:prstGeom prst="rect">
            <a:avLst/>
          </a:prstGeom>
          <a:noFill/>
          <a:ln w="28575">
            <a:solidFill>
              <a:srgbClr val="134C13"/>
            </a:solidFill>
          </a:ln>
        </p:spPr>
        <p:txBody>
          <a:bodyPr wrap="square">
            <a:spAutoFit/>
          </a:bodyPr>
          <a:lstStyle/>
          <a:p>
            <a:r>
              <a:rPr lang="en-GB" sz="2000" i="1" dirty="0">
                <a:effectLst/>
                <a:latin typeface="Times"/>
              </a:rPr>
              <a:t>Unit tests should add value to your</a:t>
            </a:r>
            <a:r>
              <a:rPr lang="en-GB" sz="2000" i="0" dirty="0">
                <a:effectLst/>
                <a:latin typeface="Times"/>
              </a:rPr>
              <a:t> </a:t>
            </a:r>
            <a:r>
              <a:rPr lang="en-GB" sz="2000" i="1" dirty="0">
                <a:effectLst/>
                <a:latin typeface="Times"/>
              </a:rPr>
              <a:t>project.</a:t>
            </a:r>
          </a:p>
          <a:p>
            <a:pPr marL="285750" indent="-285750">
              <a:buFont typeface="Arial" panose="020B0604020202020204" pitchFamily="34" charset="0"/>
              <a:buChar char="•"/>
            </a:pPr>
            <a:r>
              <a:rPr lang="en-GB" dirty="0"/>
              <a:t>The same high-quality requirements for the production code have to be valid for the unit test code. </a:t>
            </a:r>
          </a:p>
          <a:p>
            <a:pPr marL="285750" indent="-285750">
              <a:buFont typeface="Arial" panose="020B0604020202020204" pitchFamily="34" charset="0"/>
              <a:buChar char="•"/>
            </a:pPr>
            <a:r>
              <a:rPr lang="en-GB" dirty="0"/>
              <a:t>Ideally, there should be no distinction between production and test code—they are equal.</a:t>
            </a:r>
            <a:endParaRPr lang="en-BE" dirty="0"/>
          </a:p>
        </p:txBody>
      </p:sp>
    </p:spTree>
    <p:extLst>
      <p:ext uri="{BB962C8B-B14F-4D97-AF65-F5344CB8AC3E}">
        <p14:creationId xmlns:p14="http://schemas.microsoft.com/office/powerpoint/2010/main" val="197073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35738" y="73752"/>
            <a:ext cx="10515600" cy="1325563"/>
          </a:xfrm>
        </p:spPr>
        <p:txBody>
          <a:bodyPr>
            <a:normAutofit/>
          </a:bodyPr>
          <a:lstStyle/>
          <a:p>
            <a:r>
              <a:rPr lang="en-GB" sz="3500" dirty="0">
                <a:effectLst/>
                <a:latin typeface="Helvetica" pitchFamily="2" charset="0"/>
              </a:rPr>
              <a:t>Rules for Good Unit Tests </a:t>
            </a:r>
            <a:r>
              <a:rPr lang="en-GB" sz="3500" i="1" dirty="0">
                <a:effectLst/>
                <a:latin typeface="Helvetica" pitchFamily="2" charset="0"/>
              </a:rPr>
              <a:t>- </a:t>
            </a:r>
            <a:r>
              <a:rPr lang="en-GB" sz="3500" dirty="0">
                <a:solidFill>
                  <a:srgbClr val="C00000"/>
                </a:solidFill>
                <a:effectLst/>
                <a:latin typeface="Helvetica" pitchFamily="2" charset="0"/>
              </a:rPr>
              <a:t>Unit Test Naming</a:t>
            </a:r>
          </a:p>
        </p:txBody>
      </p:sp>
      <p:sp>
        <p:nvSpPr>
          <p:cNvPr id="10" name="TextBox 9">
            <a:extLst>
              <a:ext uri="{FF2B5EF4-FFF2-40B4-BE49-F238E27FC236}">
                <a16:creationId xmlns:a16="http://schemas.microsoft.com/office/drawing/2014/main" id="{0F7270D7-0F76-C613-232D-0507C8C467A4}"/>
              </a:ext>
            </a:extLst>
          </p:cNvPr>
          <p:cNvSpPr txBox="1"/>
          <p:nvPr/>
        </p:nvSpPr>
        <p:spPr>
          <a:xfrm>
            <a:off x="954155" y="1624256"/>
            <a:ext cx="9024731" cy="2000548"/>
          </a:xfrm>
          <a:prstGeom prst="rect">
            <a:avLst/>
          </a:prstGeom>
          <a:noFill/>
        </p:spPr>
        <p:txBody>
          <a:bodyPr wrap="square">
            <a:spAutoFit/>
          </a:bodyPr>
          <a:lstStyle/>
          <a:p>
            <a:r>
              <a:rPr lang="en-GB" sz="2800" dirty="0">
                <a:effectLst/>
                <a:latin typeface="Times"/>
              </a:rPr>
              <a:t>If a unit test fails, the developer wants to know immediately:</a:t>
            </a:r>
          </a:p>
          <a:p>
            <a:pPr marL="342900" indent="-342900">
              <a:buFont typeface="Arial" panose="020B0604020202020204" pitchFamily="34" charset="0"/>
              <a:buChar char="•"/>
            </a:pPr>
            <a:r>
              <a:rPr lang="en-GB" sz="2400" dirty="0">
                <a:effectLst/>
                <a:latin typeface="Times"/>
              </a:rPr>
              <a:t>What is the name of the unit; whose test failed?</a:t>
            </a:r>
            <a:endParaRPr lang="en-GB" sz="2400" dirty="0">
              <a:latin typeface="Times"/>
            </a:endParaRPr>
          </a:p>
          <a:p>
            <a:pPr marL="342900" indent="-342900">
              <a:buFont typeface="Arial" panose="020B0604020202020204" pitchFamily="34" charset="0"/>
              <a:buChar char="•"/>
            </a:pPr>
            <a:r>
              <a:rPr lang="en-GB" sz="2400" dirty="0">
                <a:effectLst/>
                <a:latin typeface="Times"/>
              </a:rPr>
              <a:t>What was tested, and what was the environment of the test</a:t>
            </a:r>
          </a:p>
          <a:p>
            <a:pPr marL="342900" indent="-342900">
              <a:buFont typeface="Arial" panose="020B0604020202020204" pitchFamily="34" charset="0"/>
              <a:buChar char="•"/>
            </a:pPr>
            <a:r>
              <a:rPr lang="en-GB" sz="2400" dirty="0">
                <a:effectLst/>
                <a:latin typeface="Times"/>
              </a:rPr>
              <a:t>What was the expected test result, and what was the actual test result of the failed test?</a:t>
            </a:r>
          </a:p>
        </p:txBody>
      </p:sp>
      <p:pic>
        <p:nvPicPr>
          <p:cNvPr id="3" name="Picture 2" descr="Diagram&#10;&#10;Description automatically generated with low confidence">
            <a:extLst>
              <a:ext uri="{FF2B5EF4-FFF2-40B4-BE49-F238E27FC236}">
                <a16:creationId xmlns:a16="http://schemas.microsoft.com/office/drawing/2014/main" id="{F4D64AA1-6D84-2718-1F3C-F6807D9D1A6D}"/>
              </a:ext>
            </a:extLst>
          </p:cNvPr>
          <p:cNvPicPr>
            <a:picLocks noChangeAspect="1"/>
          </p:cNvPicPr>
          <p:nvPr/>
        </p:nvPicPr>
        <p:blipFill>
          <a:blip r:embed="rId3"/>
          <a:stretch>
            <a:fillRect/>
          </a:stretch>
        </p:blipFill>
        <p:spPr>
          <a:xfrm>
            <a:off x="1957057" y="4461301"/>
            <a:ext cx="8277885" cy="2017734"/>
          </a:xfrm>
          <a:prstGeom prst="rect">
            <a:avLst/>
          </a:prstGeom>
        </p:spPr>
      </p:pic>
      <p:sp>
        <p:nvSpPr>
          <p:cNvPr id="4" name="TextBox 3">
            <a:extLst>
              <a:ext uri="{FF2B5EF4-FFF2-40B4-BE49-F238E27FC236}">
                <a16:creationId xmlns:a16="http://schemas.microsoft.com/office/drawing/2014/main" id="{E8B7DAEE-611B-7302-635C-26F59EA8AB4B}"/>
              </a:ext>
            </a:extLst>
          </p:cNvPr>
          <p:cNvSpPr txBox="1"/>
          <p:nvPr/>
        </p:nvSpPr>
        <p:spPr>
          <a:xfrm>
            <a:off x="2037725" y="4061191"/>
            <a:ext cx="4433414" cy="400110"/>
          </a:xfrm>
          <a:prstGeom prst="rect">
            <a:avLst/>
          </a:prstGeom>
          <a:noFill/>
          <a:ln w="28575">
            <a:solidFill>
              <a:srgbClr val="134C13"/>
            </a:solidFill>
          </a:ln>
        </p:spPr>
        <p:txBody>
          <a:bodyPr wrap="square" rtlCol="0">
            <a:spAutoFit/>
          </a:bodyPr>
          <a:lstStyle/>
          <a:p>
            <a:r>
              <a:rPr lang="en-BE" sz="2000" dirty="0"/>
              <a:t>Test Name: &lt;Unit_Under_Test&gt;Test</a:t>
            </a:r>
          </a:p>
        </p:txBody>
      </p:sp>
      <p:sp>
        <p:nvSpPr>
          <p:cNvPr id="5" name="TextBox 4">
            <a:extLst>
              <a:ext uri="{FF2B5EF4-FFF2-40B4-BE49-F238E27FC236}">
                <a16:creationId xmlns:a16="http://schemas.microsoft.com/office/drawing/2014/main" id="{60A2B2F9-D2E3-40DA-31EC-6C4E4C6B36BF}"/>
              </a:ext>
            </a:extLst>
          </p:cNvPr>
          <p:cNvSpPr txBox="1"/>
          <p:nvPr/>
        </p:nvSpPr>
        <p:spPr>
          <a:xfrm>
            <a:off x="8398412" y="4061191"/>
            <a:ext cx="1836530" cy="338554"/>
          </a:xfrm>
          <a:prstGeom prst="rect">
            <a:avLst/>
          </a:prstGeom>
          <a:noFill/>
          <a:ln w="28575">
            <a:solidFill>
              <a:srgbClr val="C00000"/>
            </a:solidFill>
          </a:ln>
        </p:spPr>
        <p:txBody>
          <a:bodyPr wrap="square" rtlCol="0">
            <a:spAutoFit/>
          </a:bodyPr>
          <a:lstStyle/>
          <a:p>
            <a:pPr algn="ctr"/>
            <a:r>
              <a:rPr lang="en-BE" sz="1600" dirty="0"/>
              <a:t>&lt;Unit_Under_Test&gt;</a:t>
            </a:r>
          </a:p>
        </p:txBody>
      </p:sp>
    </p:spTree>
    <p:extLst>
      <p:ext uri="{BB962C8B-B14F-4D97-AF65-F5344CB8AC3E}">
        <p14:creationId xmlns:p14="http://schemas.microsoft.com/office/powerpoint/2010/main" val="397326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Unit Test Naming</a:t>
            </a:r>
          </a:p>
        </p:txBody>
      </p:sp>
      <p:grpSp>
        <p:nvGrpSpPr>
          <p:cNvPr id="17" name="Group 16">
            <a:extLst>
              <a:ext uri="{FF2B5EF4-FFF2-40B4-BE49-F238E27FC236}">
                <a16:creationId xmlns:a16="http://schemas.microsoft.com/office/drawing/2014/main" id="{62B7CFE0-2C98-57D9-D133-8B1AE535AA74}"/>
              </a:ext>
            </a:extLst>
          </p:cNvPr>
          <p:cNvGrpSpPr/>
          <p:nvPr/>
        </p:nvGrpSpPr>
        <p:grpSpPr>
          <a:xfrm>
            <a:off x="410574" y="2025771"/>
            <a:ext cx="2617790" cy="1403229"/>
            <a:chOff x="410574" y="2025771"/>
            <a:chExt cx="2617790" cy="1403229"/>
          </a:xfrm>
        </p:grpSpPr>
        <p:sp>
          <p:nvSpPr>
            <p:cNvPr id="2" name="TextBox 1">
              <a:extLst>
                <a:ext uri="{FF2B5EF4-FFF2-40B4-BE49-F238E27FC236}">
                  <a16:creationId xmlns:a16="http://schemas.microsoft.com/office/drawing/2014/main" id="{1BAA8369-B548-88FA-3041-E007C8F74433}"/>
                </a:ext>
              </a:extLst>
            </p:cNvPr>
            <p:cNvSpPr txBox="1"/>
            <p:nvPr/>
          </p:nvSpPr>
          <p:spPr>
            <a:xfrm>
              <a:off x="510451" y="2413337"/>
              <a:ext cx="2517913" cy="1015663"/>
            </a:xfrm>
            <a:prstGeom prst="rect">
              <a:avLst/>
            </a:prstGeom>
            <a:noFill/>
            <a:ln w="28575">
              <a:solidFill>
                <a:srgbClr val="C00000"/>
              </a:solidFill>
            </a:ln>
          </p:spPr>
          <p:txBody>
            <a:bodyPr wrap="square" rtlCol="0">
              <a:spAutoFit/>
            </a:bodyPr>
            <a:lstStyle/>
            <a:p>
              <a:r>
                <a:rPr lang="en-BE" sz="2000" dirty="0"/>
                <a:t>testConstructor()</a:t>
              </a:r>
            </a:p>
            <a:p>
              <a:r>
                <a:rPr lang="en-GB" sz="2000" dirty="0"/>
                <a:t>t</a:t>
              </a:r>
              <a:r>
                <a:rPr lang="en-BE" sz="2000" dirty="0"/>
                <a:t>est4391()</a:t>
              </a:r>
            </a:p>
            <a:p>
              <a:r>
                <a:rPr lang="en-BE" sz="2000" dirty="0"/>
                <a:t>sumTest()</a:t>
              </a:r>
            </a:p>
          </p:txBody>
        </p:sp>
        <p:sp>
          <p:nvSpPr>
            <p:cNvPr id="11" name="TextBox 10">
              <a:extLst>
                <a:ext uri="{FF2B5EF4-FFF2-40B4-BE49-F238E27FC236}">
                  <a16:creationId xmlns:a16="http://schemas.microsoft.com/office/drawing/2014/main" id="{C82191E4-09C1-18A0-3BD7-147137170288}"/>
                </a:ext>
              </a:extLst>
            </p:cNvPr>
            <p:cNvSpPr txBox="1"/>
            <p:nvPr/>
          </p:nvSpPr>
          <p:spPr>
            <a:xfrm>
              <a:off x="410574" y="2025771"/>
              <a:ext cx="2617789" cy="369332"/>
            </a:xfrm>
            <a:prstGeom prst="rect">
              <a:avLst/>
            </a:prstGeom>
            <a:noFill/>
          </p:spPr>
          <p:txBody>
            <a:bodyPr wrap="square">
              <a:spAutoFit/>
            </a:bodyPr>
            <a:lstStyle/>
            <a:p>
              <a:pPr algn="ctr"/>
              <a:r>
                <a:rPr lang="en-GB" b="1" dirty="0"/>
                <a:t>U</a:t>
              </a:r>
              <a:r>
                <a:rPr lang="en-BE" b="1" dirty="0"/>
                <a:t>ndescriptive unit tests</a:t>
              </a:r>
            </a:p>
          </p:txBody>
        </p:sp>
      </p:grpSp>
      <p:grpSp>
        <p:nvGrpSpPr>
          <p:cNvPr id="18" name="Group 17">
            <a:extLst>
              <a:ext uri="{FF2B5EF4-FFF2-40B4-BE49-F238E27FC236}">
                <a16:creationId xmlns:a16="http://schemas.microsoft.com/office/drawing/2014/main" id="{3BB11EF0-432F-00F6-33CD-E327697D8B0F}"/>
              </a:ext>
            </a:extLst>
          </p:cNvPr>
          <p:cNvGrpSpPr/>
          <p:nvPr/>
        </p:nvGrpSpPr>
        <p:grpSpPr>
          <a:xfrm>
            <a:off x="3670852" y="1629327"/>
            <a:ext cx="8203338" cy="968676"/>
            <a:chOff x="3670852" y="1629327"/>
            <a:chExt cx="8203338" cy="968676"/>
          </a:xfrm>
        </p:grpSpPr>
        <p:sp>
          <p:nvSpPr>
            <p:cNvPr id="5" name="TextBox 4">
              <a:extLst>
                <a:ext uri="{FF2B5EF4-FFF2-40B4-BE49-F238E27FC236}">
                  <a16:creationId xmlns:a16="http://schemas.microsoft.com/office/drawing/2014/main" id="{363948F2-7169-ED0A-88A6-6D8D124FF1EB}"/>
                </a:ext>
              </a:extLst>
            </p:cNvPr>
            <p:cNvSpPr txBox="1"/>
            <p:nvPr/>
          </p:nvSpPr>
          <p:spPr>
            <a:xfrm>
              <a:off x="3670852" y="2228671"/>
              <a:ext cx="8203338" cy="369332"/>
            </a:xfrm>
            <a:prstGeom prst="rect">
              <a:avLst/>
            </a:prstGeom>
            <a:noFill/>
          </p:spPr>
          <p:txBody>
            <a:bodyPr wrap="square">
              <a:spAutoFit/>
            </a:bodyPr>
            <a:lstStyle/>
            <a:p>
              <a:r>
                <a:rPr lang="en-GB" dirty="0">
                  <a:effectLst/>
                  <a:latin typeface="Times"/>
                </a:rPr>
                <a:t>&lt;</a:t>
              </a:r>
              <a:r>
                <a:rPr lang="en-GB" dirty="0" err="1">
                  <a:effectLst/>
                  <a:latin typeface="Times"/>
                </a:rPr>
                <a:t>PreconditionAndStateOfUnitUnderTest</a:t>
              </a:r>
              <a:r>
                <a:rPr lang="en-GB" dirty="0">
                  <a:effectLst/>
                  <a:latin typeface="Times"/>
                </a:rPr>
                <a:t>&gt;_&lt;</a:t>
              </a:r>
              <a:r>
                <a:rPr lang="en-GB" dirty="0" err="1">
                  <a:effectLst/>
                  <a:latin typeface="Times"/>
                </a:rPr>
                <a:t>TestedPartOfAPI</a:t>
              </a:r>
              <a:r>
                <a:rPr lang="en-GB" dirty="0">
                  <a:effectLst/>
                  <a:latin typeface="Times"/>
                </a:rPr>
                <a:t>&gt;_&lt;</a:t>
              </a:r>
              <a:r>
                <a:rPr lang="en-GB" dirty="0" err="1">
                  <a:effectLst/>
                  <a:latin typeface="Times"/>
                </a:rPr>
                <a:t>ExpectedBehavior</a:t>
              </a:r>
              <a:r>
                <a:rPr lang="en-GB" dirty="0">
                  <a:effectLst/>
                  <a:latin typeface="Times"/>
                </a:rPr>
                <a:t>&gt;</a:t>
              </a:r>
            </a:p>
          </p:txBody>
        </p:sp>
        <p:sp>
          <p:nvSpPr>
            <p:cNvPr id="15" name="TextBox 14">
              <a:extLst>
                <a:ext uri="{FF2B5EF4-FFF2-40B4-BE49-F238E27FC236}">
                  <a16:creationId xmlns:a16="http://schemas.microsoft.com/office/drawing/2014/main" id="{E30194C3-2475-F97E-5FD0-49ED8870EBA4}"/>
                </a:ext>
              </a:extLst>
            </p:cNvPr>
            <p:cNvSpPr txBox="1"/>
            <p:nvPr/>
          </p:nvSpPr>
          <p:spPr>
            <a:xfrm>
              <a:off x="6096000" y="1629327"/>
              <a:ext cx="4028660" cy="369332"/>
            </a:xfrm>
            <a:prstGeom prst="rect">
              <a:avLst/>
            </a:prstGeom>
            <a:noFill/>
          </p:spPr>
          <p:txBody>
            <a:bodyPr wrap="square">
              <a:spAutoFit/>
            </a:bodyPr>
            <a:lstStyle/>
            <a:p>
              <a:r>
                <a:rPr lang="en-GB" b="1" dirty="0">
                  <a:latin typeface="Times"/>
                </a:rPr>
                <a:t>E</a:t>
              </a:r>
              <a:r>
                <a:rPr lang="en-GB" b="1" dirty="0">
                  <a:effectLst/>
                  <a:latin typeface="Times"/>
                </a:rPr>
                <a:t>xpressive and </a:t>
              </a:r>
              <a:r>
                <a:rPr lang="en-GB" b="1" dirty="0">
                  <a:latin typeface="Times"/>
                </a:rPr>
                <a:t>d</a:t>
              </a:r>
              <a:r>
                <a:rPr lang="en-GB" b="1" dirty="0">
                  <a:effectLst/>
                  <a:latin typeface="Times"/>
                </a:rPr>
                <a:t>escriptive unit tests</a:t>
              </a:r>
            </a:p>
          </p:txBody>
        </p:sp>
      </p:grpSp>
      <p:grpSp>
        <p:nvGrpSpPr>
          <p:cNvPr id="19" name="Group 18">
            <a:extLst>
              <a:ext uri="{FF2B5EF4-FFF2-40B4-BE49-F238E27FC236}">
                <a16:creationId xmlns:a16="http://schemas.microsoft.com/office/drawing/2014/main" id="{C4370EA2-93DF-C357-9355-71E5BBC259BE}"/>
              </a:ext>
            </a:extLst>
          </p:cNvPr>
          <p:cNvGrpSpPr/>
          <p:nvPr/>
        </p:nvGrpSpPr>
        <p:grpSpPr>
          <a:xfrm>
            <a:off x="3525078" y="1244823"/>
            <a:ext cx="8494886" cy="3020865"/>
            <a:chOff x="3525078" y="1244823"/>
            <a:chExt cx="8494886" cy="3020865"/>
          </a:xfrm>
        </p:grpSpPr>
        <p:sp>
          <p:nvSpPr>
            <p:cNvPr id="9" name="TextBox 8">
              <a:extLst>
                <a:ext uri="{FF2B5EF4-FFF2-40B4-BE49-F238E27FC236}">
                  <a16:creationId xmlns:a16="http://schemas.microsoft.com/office/drawing/2014/main" id="{A160338E-80CC-7F4D-6A58-E8B2B48036B7}"/>
                </a:ext>
              </a:extLst>
            </p:cNvPr>
            <p:cNvSpPr txBox="1"/>
            <p:nvPr/>
          </p:nvSpPr>
          <p:spPr>
            <a:xfrm>
              <a:off x="3525078" y="2634472"/>
              <a:ext cx="8494886" cy="1631216"/>
            </a:xfrm>
            <a:prstGeom prst="rect">
              <a:avLst/>
            </a:prstGeom>
            <a:noFill/>
            <a:ln w="28575">
              <a:solidFill>
                <a:srgbClr val="134C13"/>
              </a:solidFill>
            </a:ln>
          </p:spPr>
          <p:txBody>
            <a:bodyPr wrap="square">
              <a:spAutoFit/>
            </a:bodyPr>
            <a:lstStyle/>
            <a:p>
              <a:r>
                <a:rPr lang="en-GB" sz="2000" dirty="0" err="1">
                  <a:effectLst/>
                  <a:latin typeface="Times"/>
                </a:rPr>
                <a:t>cacheIsEmpty_addElement_sizeIsOne</a:t>
              </a:r>
              <a:r>
                <a:rPr lang="en-GB" sz="2000" dirty="0">
                  <a:effectLst/>
                  <a:latin typeface="Times"/>
                </a:rPr>
                <a:t>()</a:t>
              </a:r>
            </a:p>
            <a:p>
              <a:r>
                <a:rPr lang="en-GB" sz="2000" dirty="0" err="1">
                  <a:effectLst/>
                  <a:latin typeface="Times"/>
                </a:rPr>
                <a:t>cacheContainsOneElement_removeElement_sizeIsZero</a:t>
              </a:r>
              <a:r>
                <a:rPr lang="en-GB" sz="2000" dirty="0">
                  <a:effectLst/>
                  <a:latin typeface="Times"/>
                </a:rPr>
                <a:t>();</a:t>
              </a:r>
            </a:p>
            <a:p>
              <a:r>
                <a:rPr lang="en-GB" sz="2000" dirty="0" err="1">
                  <a:effectLst/>
                  <a:latin typeface="Times"/>
                </a:rPr>
                <a:t>givenTwoComplexNumbers_add_Works</a:t>
              </a:r>
              <a:r>
                <a:rPr lang="en-GB" sz="2000" dirty="0">
                  <a:effectLst/>
                  <a:latin typeface="Times"/>
                </a:rPr>
                <a:t>()</a:t>
              </a:r>
              <a:endParaRPr lang="en-GB" sz="2000" dirty="0">
                <a:latin typeface="Times"/>
              </a:endParaRPr>
            </a:p>
            <a:p>
              <a:r>
                <a:rPr lang="en-GB" sz="2000" dirty="0">
                  <a:effectLst/>
                  <a:latin typeface="Times"/>
                </a:rPr>
                <a:t>givenTwoMoneyObjectsWithDifferentBalance_InequalityComparison_Works()</a:t>
              </a:r>
            </a:p>
            <a:p>
              <a:r>
                <a:rPr lang="en-GB" sz="2000" dirty="0" err="1">
                  <a:effectLst/>
                  <a:latin typeface="Times"/>
                </a:rPr>
                <a:t>invoiceIsReadyForAccounting_getInvoiceDate_returnsToday</a:t>
              </a:r>
              <a:r>
                <a:rPr lang="en-GB" sz="2000" dirty="0">
                  <a:effectLst/>
                  <a:latin typeface="Times"/>
                </a:rPr>
                <a:t>()</a:t>
              </a:r>
            </a:p>
          </p:txBody>
        </p:sp>
        <p:pic>
          <p:nvPicPr>
            <p:cNvPr id="8194" name="Picture 2" descr="487,121 Positive Icon Images, Stock Photos &amp; Vectors | Shutterstock">
              <a:extLst>
                <a:ext uri="{FF2B5EF4-FFF2-40B4-BE49-F238E27FC236}">
                  <a16:creationId xmlns:a16="http://schemas.microsoft.com/office/drawing/2014/main" id="{AAE5EC2C-CDB2-4AD3-ED16-4F1091126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4" r="54013" b="12640"/>
            <a:stretch/>
          </p:blipFill>
          <p:spPr bwMode="auto">
            <a:xfrm>
              <a:off x="10124660" y="1244823"/>
              <a:ext cx="998641" cy="8747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487,121 Positive Icon Images, Stock Photos &amp; Vectors | Shutterstock">
            <a:extLst>
              <a:ext uri="{FF2B5EF4-FFF2-40B4-BE49-F238E27FC236}">
                <a16:creationId xmlns:a16="http://schemas.microsoft.com/office/drawing/2014/main" id="{EF9A7731-AD0C-3353-6D3A-89EAD738F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1249015" y="1305465"/>
            <a:ext cx="940905" cy="8141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269665A-AFAC-9AE0-E12D-1974887C3DF4}"/>
              </a:ext>
            </a:extLst>
          </p:cNvPr>
          <p:cNvGrpSpPr/>
          <p:nvPr/>
        </p:nvGrpSpPr>
        <p:grpSpPr>
          <a:xfrm>
            <a:off x="3269241" y="4640431"/>
            <a:ext cx="8750723" cy="1815322"/>
            <a:chOff x="3269241" y="4640431"/>
            <a:chExt cx="8750723" cy="1815322"/>
          </a:xfrm>
        </p:grpSpPr>
        <p:pic>
          <p:nvPicPr>
            <p:cNvPr id="23" name="Picture 22" descr="Text&#10;&#10;Description automatically generated">
              <a:extLst>
                <a:ext uri="{FF2B5EF4-FFF2-40B4-BE49-F238E27FC236}">
                  <a16:creationId xmlns:a16="http://schemas.microsoft.com/office/drawing/2014/main" id="{C14D8EC4-9128-5C7D-BF2E-3A9687FC8C05}"/>
                </a:ext>
              </a:extLst>
            </p:cNvPr>
            <p:cNvPicPr>
              <a:picLocks noChangeAspect="1"/>
            </p:cNvPicPr>
            <p:nvPr/>
          </p:nvPicPr>
          <p:blipFill>
            <a:blip r:embed="rId4"/>
            <a:stretch>
              <a:fillRect/>
            </a:stretch>
          </p:blipFill>
          <p:spPr>
            <a:xfrm>
              <a:off x="3269241" y="5023015"/>
              <a:ext cx="8750723" cy="1432738"/>
            </a:xfrm>
            <a:prstGeom prst="rect">
              <a:avLst/>
            </a:prstGeom>
            <a:ln w="28575">
              <a:solidFill>
                <a:srgbClr val="134C13"/>
              </a:solidFill>
            </a:ln>
          </p:spPr>
        </p:pic>
        <p:sp>
          <p:nvSpPr>
            <p:cNvPr id="25" name="TextBox 24">
              <a:extLst>
                <a:ext uri="{FF2B5EF4-FFF2-40B4-BE49-F238E27FC236}">
                  <a16:creationId xmlns:a16="http://schemas.microsoft.com/office/drawing/2014/main" id="{605BB545-C22F-D191-293D-269A8DE13E89}"/>
                </a:ext>
              </a:extLst>
            </p:cNvPr>
            <p:cNvSpPr txBox="1"/>
            <p:nvPr/>
          </p:nvSpPr>
          <p:spPr>
            <a:xfrm>
              <a:off x="4008904" y="4640431"/>
              <a:ext cx="7114398" cy="369332"/>
            </a:xfrm>
            <a:prstGeom prst="rect">
              <a:avLst/>
            </a:prstGeom>
            <a:noFill/>
          </p:spPr>
          <p:txBody>
            <a:bodyPr wrap="square">
              <a:spAutoFit/>
            </a:bodyPr>
            <a:lstStyle/>
            <a:p>
              <a:r>
                <a:rPr lang="en-BE" b="1" dirty="0"/>
                <a:t>Examples of Unit Test Names that Verify Domain-Specific Requirements</a:t>
              </a:r>
            </a:p>
          </p:txBody>
        </p:sp>
      </p:grpSp>
    </p:spTree>
    <p:extLst>
      <p:ext uri="{BB962C8B-B14F-4D97-AF65-F5344CB8AC3E}">
        <p14:creationId xmlns:p14="http://schemas.microsoft.com/office/powerpoint/2010/main" val="174467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One Assession per Test</a:t>
            </a:r>
          </a:p>
        </p:txBody>
      </p:sp>
      <p:grpSp>
        <p:nvGrpSpPr>
          <p:cNvPr id="20" name="Group 19">
            <a:extLst>
              <a:ext uri="{FF2B5EF4-FFF2-40B4-BE49-F238E27FC236}">
                <a16:creationId xmlns:a16="http://schemas.microsoft.com/office/drawing/2014/main" id="{7436CD83-B205-7A7A-685C-B540D128D589}"/>
              </a:ext>
            </a:extLst>
          </p:cNvPr>
          <p:cNvGrpSpPr/>
          <p:nvPr/>
        </p:nvGrpSpPr>
        <p:grpSpPr>
          <a:xfrm>
            <a:off x="344556" y="1699731"/>
            <a:ext cx="5565914" cy="3624402"/>
            <a:chOff x="344556" y="1699731"/>
            <a:chExt cx="5565914" cy="3624402"/>
          </a:xfrm>
        </p:grpSpPr>
        <p:sp>
          <p:nvSpPr>
            <p:cNvPr id="4" name="TextBox 3">
              <a:extLst>
                <a:ext uri="{FF2B5EF4-FFF2-40B4-BE49-F238E27FC236}">
                  <a16:creationId xmlns:a16="http://schemas.microsoft.com/office/drawing/2014/main" id="{CDB88F4E-65B2-373E-8132-E8607A41DA4E}"/>
                </a:ext>
              </a:extLst>
            </p:cNvPr>
            <p:cNvSpPr txBox="1"/>
            <p:nvPr/>
          </p:nvSpPr>
          <p:spPr>
            <a:xfrm>
              <a:off x="344556" y="1699731"/>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InequalityComparison_Works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sp>
          <p:nvSpPr>
            <p:cNvPr id="7" name="TextBox 6">
              <a:extLst>
                <a:ext uri="{FF2B5EF4-FFF2-40B4-BE49-F238E27FC236}">
                  <a16:creationId xmlns:a16="http://schemas.microsoft.com/office/drawing/2014/main" id="{B5C6A127-A89B-A98E-FB90-84FFE2B21BC8}"/>
                </a:ext>
              </a:extLst>
            </p:cNvPr>
            <p:cNvSpPr txBox="1"/>
            <p:nvPr/>
          </p:nvSpPr>
          <p:spPr>
            <a:xfrm>
              <a:off x="344557" y="3754473"/>
              <a:ext cx="5565913" cy="1569660"/>
            </a:xfrm>
            <a:prstGeom prst="rect">
              <a:avLst/>
            </a:prstGeom>
            <a:noFill/>
            <a:ln w="28575">
              <a:solidFill>
                <a:srgbClr val="134C13"/>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givenTwoMoneyObjectsWithSameBalance</a:t>
              </a:r>
              <a:r>
                <a:rPr lang="en-GB" sz="1600" dirty="0">
                  <a:effectLst/>
                  <a:latin typeface="Times"/>
                </a:rPr>
                <a:t>_</a:t>
              </a:r>
            </a:p>
            <a:p>
              <a:r>
                <a:rPr lang="en-GB" sz="1600" dirty="0" err="1">
                  <a:latin typeface="Times"/>
                </a:rPr>
                <a:t>E</a:t>
              </a:r>
              <a:r>
                <a:rPr lang="en-GB" sz="1600" dirty="0" err="1">
                  <a:effectLst/>
                  <a:latin typeface="Times"/>
                </a:rPr>
                <a:t>qualityComparison_Works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t>
              </a:r>
            </a:p>
          </p:txBody>
        </p:sp>
      </p:grpSp>
      <p:sp>
        <p:nvSpPr>
          <p:cNvPr id="10" name="TextBox 9">
            <a:extLst>
              <a:ext uri="{FF2B5EF4-FFF2-40B4-BE49-F238E27FC236}">
                <a16:creationId xmlns:a16="http://schemas.microsoft.com/office/drawing/2014/main" id="{6DD389F5-0E55-081E-64E8-964AE1C3D544}"/>
              </a:ext>
            </a:extLst>
          </p:cNvPr>
          <p:cNvSpPr txBox="1"/>
          <p:nvPr/>
        </p:nvSpPr>
        <p:spPr>
          <a:xfrm>
            <a:off x="6281532" y="1804884"/>
            <a:ext cx="5565913" cy="2554545"/>
          </a:xfrm>
          <a:prstGeom prst="rect">
            <a:avLst/>
          </a:prstGeom>
          <a:noFill/>
          <a:ln w="28575">
            <a:solidFill>
              <a:srgbClr val="C00000"/>
            </a:solidFill>
          </a:ln>
        </p:spPr>
        <p:txBody>
          <a:bodyPr wrap="square">
            <a:spAutoFit/>
          </a:bodyPr>
          <a:lstStyle/>
          <a:p>
            <a:r>
              <a:rPr lang="en-GB" sz="1600" dirty="0">
                <a:effectLst/>
                <a:latin typeface="Times"/>
              </a:rPr>
              <a:t>void </a:t>
            </a:r>
            <a:r>
              <a:rPr lang="en-GB" sz="1600" dirty="0" err="1">
                <a:effectLst/>
                <a:latin typeface="Times"/>
              </a:rPr>
              <a:t>MoneyTest</a:t>
            </a:r>
            <a:r>
              <a:rPr lang="en-GB" sz="1600" dirty="0">
                <a:effectLst/>
                <a:latin typeface="Times"/>
              </a:rPr>
              <a:t>::</a:t>
            </a:r>
            <a:r>
              <a:rPr lang="en-GB" sz="1600" dirty="0" err="1">
                <a:effectLst/>
                <a:latin typeface="Times"/>
              </a:rPr>
              <a:t>givenTwoMoneyObjectsWithDifferentBalance</a:t>
            </a:r>
            <a:r>
              <a:rPr lang="en-GB" sz="1600" dirty="0">
                <a:effectLst/>
                <a:latin typeface="Times"/>
              </a:rPr>
              <a:t>_</a:t>
            </a:r>
          </a:p>
          <a:p>
            <a:r>
              <a:rPr lang="en-GB" sz="1600" dirty="0" err="1">
                <a:effectLst/>
                <a:latin typeface="Times"/>
              </a:rPr>
              <a:t>testAllComparisonOperators</a:t>
            </a:r>
            <a:r>
              <a:rPr lang="en-GB" sz="1600" dirty="0">
                <a:effectLst/>
                <a:latin typeface="Times"/>
              </a:rPr>
              <a:t>() {</a:t>
            </a:r>
          </a:p>
          <a:p>
            <a:r>
              <a:rPr lang="en-GB" sz="1600" dirty="0" err="1">
                <a:effectLst/>
                <a:latin typeface="Times"/>
              </a:rPr>
              <a:t>const</a:t>
            </a:r>
            <a:r>
              <a:rPr lang="en-GB" sz="1600" dirty="0">
                <a:effectLst/>
                <a:latin typeface="Times"/>
              </a:rPr>
              <a:t> Money m1(-4000.0);</a:t>
            </a:r>
          </a:p>
          <a:p>
            <a:r>
              <a:rPr lang="en-GB" sz="1600" dirty="0" err="1">
                <a:effectLst/>
                <a:latin typeface="Times"/>
              </a:rPr>
              <a:t>const</a:t>
            </a:r>
            <a:r>
              <a:rPr lang="en-GB" sz="1600" dirty="0">
                <a:effectLst/>
                <a:latin typeface="Times"/>
              </a:rPr>
              <a:t> Money m2(2000.0);</a:t>
            </a:r>
          </a:p>
          <a:p>
            <a:r>
              <a:rPr lang="en-GB" sz="1600" dirty="0">
                <a:effectLst/>
                <a:latin typeface="Times"/>
              </a:rPr>
              <a:t>ASSERT_TRUE(m1 != m2);</a:t>
            </a:r>
          </a:p>
          <a:p>
            <a:r>
              <a:rPr lang="en-GB" sz="1600" dirty="0">
                <a:effectLst/>
                <a:latin typeface="Times"/>
              </a:rPr>
              <a:t>ASSERT_FALSE(m1 == m2);</a:t>
            </a:r>
          </a:p>
          <a:p>
            <a:r>
              <a:rPr lang="en-GB" sz="1600" dirty="0">
                <a:effectLst/>
                <a:latin typeface="Times"/>
              </a:rPr>
              <a:t>ASSERT_TRUE(m1 &lt; m2);</a:t>
            </a:r>
          </a:p>
          <a:p>
            <a:r>
              <a:rPr lang="en-GB" sz="1600" dirty="0">
                <a:effectLst/>
                <a:latin typeface="Times"/>
              </a:rPr>
              <a:t>ASSERT_FALSE(m1 &gt; m2);</a:t>
            </a:r>
          </a:p>
          <a:p>
            <a:r>
              <a:rPr lang="en-GB" sz="1600" dirty="0">
                <a:effectLst/>
                <a:latin typeface="Times"/>
              </a:rPr>
              <a:t>// ...more assertions here...</a:t>
            </a:r>
          </a:p>
          <a:p>
            <a:r>
              <a:rPr lang="en-GB" sz="1600" dirty="0">
                <a:effectLst/>
                <a:latin typeface="Times"/>
              </a:rPr>
              <a:t>}</a:t>
            </a:r>
          </a:p>
        </p:txBody>
      </p:sp>
      <p:grpSp>
        <p:nvGrpSpPr>
          <p:cNvPr id="21" name="Group 20">
            <a:extLst>
              <a:ext uri="{FF2B5EF4-FFF2-40B4-BE49-F238E27FC236}">
                <a16:creationId xmlns:a16="http://schemas.microsoft.com/office/drawing/2014/main" id="{8D67A693-3315-835D-BEED-2AEF2F0F10E7}"/>
              </a:ext>
            </a:extLst>
          </p:cNvPr>
          <p:cNvGrpSpPr/>
          <p:nvPr/>
        </p:nvGrpSpPr>
        <p:grpSpPr>
          <a:xfrm>
            <a:off x="6467061" y="4535505"/>
            <a:ext cx="5380382" cy="1609182"/>
            <a:chOff x="6467061" y="4535505"/>
            <a:chExt cx="5380382" cy="1609182"/>
          </a:xfrm>
        </p:grpSpPr>
        <p:sp>
          <p:nvSpPr>
            <p:cNvPr id="12" name="Down Arrow 11">
              <a:extLst>
                <a:ext uri="{FF2B5EF4-FFF2-40B4-BE49-F238E27FC236}">
                  <a16:creationId xmlns:a16="http://schemas.microsoft.com/office/drawing/2014/main" id="{0ABF442F-8C83-3A21-34D6-A35ABAC2A481}"/>
                </a:ext>
              </a:extLst>
            </p:cNvPr>
            <p:cNvSpPr/>
            <p:nvPr/>
          </p:nvSpPr>
          <p:spPr>
            <a:xfrm>
              <a:off x="8825947" y="4535505"/>
              <a:ext cx="662609" cy="50977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3" name="TextBox 12">
              <a:extLst>
                <a:ext uri="{FF2B5EF4-FFF2-40B4-BE49-F238E27FC236}">
                  <a16:creationId xmlns:a16="http://schemas.microsoft.com/office/drawing/2014/main" id="{B53002B7-3D08-EA13-3B57-369C06877614}"/>
                </a:ext>
              </a:extLst>
            </p:cNvPr>
            <p:cNvSpPr txBox="1"/>
            <p:nvPr/>
          </p:nvSpPr>
          <p:spPr>
            <a:xfrm>
              <a:off x="6467061" y="5221357"/>
              <a:ext cx="5380382" cy="923330"/>
            </a:xfrm>
            <a:prstGeom prst="rect">
              <a:avLst/>
            </a:prstGeom>
            <a:noFill/>
            <a:ln w="28575">
              <a:solidFill>
                <a:srgbClr val="C00000"/>
              </a:solidFill>
            </a:ln>
          </p:spPr>
          <p:txBody>
            <a:bodyPr wrap="square" rtlCol="0">
              <a:spAutoFit/>
            </a:bodyPr>
            <a:lstStyle/>
            <a:p>
              <a:pPr marL="285750" indent="-285750">
                <a:buFont typeface="Arial" panose="020B0604020202020204" pitchFamily="34" charset="0"/>
                <a:buChar char="•"/>
              </a:pPr>
              <a:r>
                <a:rPr lang="en-BE" dirty="0"/>
                <a:t>Difficult to find cause of error</a:t>
              </a:r>
            </a:p>
            <a:p>
              <a:pPr marL="285750" indent="-285750">
                <a:buFont typeface="Arial" panose="020B0604020202020204" pitchFamily="34" charset="0"/>
                <a:buChar char="•"/>
              </a:pPr>
              <a:r>
                <a:rPr lang="en-BE" dirty="0"/>
                <a:t>Early failing assertions obsures additional errors</a:t>
              </a:r>
            </a:p>
            <a:p>
              <a:pPr marL="285750" indent="-285750">
                <a:buFont typeface="Arial" panose="020B0604020202020204" pitchFamily="34" charset="0"/>
                <a:buChar char="•"/>
              </a:pPr>
              <a:r>
                <a:rPr lang="en-BE" dirty="0"/>
                <a:t>“</a:t>
              </a:r>
              <a:r>
                <a:rPr lang="en-GB" i="1" dirty="0">
                  <a:effectLst/>
                  <a:latin typeface="Times"/>
                </a:rPr>
                <a:t>...</a:t>
              </a:r>
              <a:r>
                <a:rPr lang="en-GB" i="1" dirty="0" err="1">
                  <a:effectLst/>
                  <a:latin typeface="Times"/>
                </a:rPr>
                <a:t>testAllComparisonOperators</a:t>
              </a:r>
              <a:r>
                <a:rPr lang="en-GB" i="1" dirty="0">
                  <a:effectLst/>
                  <a:latin typeface="Times"/>
                </a:rPr>
                <a:t>()</a:t>
              </a:r>
              <a:r>
                <a:rPr lang="en-BE" dirty="0"/>
                <a:t>” not a good name.</a:t>
              </a:r>
            </a:p>
          </p:txBody>
        </p:sp>
      </p:grpSp>
      <p:pic>
        <p:nvPicPr>
          <p:cNvPr id="14" name="Picture 2" descr="487,121 Positive Icon Images, Stock Photos &amp; Vectors | Shutterstock">
            <a:extLst>
              <a:ext uri="{FF2B5EF4-FFF2-40B4-BE49-F238E27FC236}">
                <a16:creationId xmlns:a16="http://schemas.microsoft.com/office/drawing/2014/main" id="{7C0FC4B4-E7E1-4828-95BD-B7D8DD509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45" t="49954" b="12640"/>
          <a:stretch/>
        </p:blipFill>
        <p:spPr bwMode="auto">
          <a:xfrm>
            <a:off x="9323599" y="1069939"/>
            <a:ext cx="761307" cy="65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8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Getters and Setters</a:t>
            </a:r>
          </a:p>
        </p:txBody>
      </p:sp>
      <p:sp>
        <p:nvSpPr>
          <p:cNvPr id="3" name="TextBox 2">
            <a:extLst>
              <a:ext uri="{FF2B5EF4-FFF2-40B4-BE49-F238E27FC236}">
                <a16:creationId xmlns:a16="http://schemas.microsoft.com/office/drawing/2014/main" id="{F00764FA-C729-CD13-0ED5-6366ABF2CAD5}"/>
              </a:ext>
            </a:extLst>
          </p:cNvPr>
          <p:cNvSpPr txBox="1"/>
          <p:nvPr/>
        </p:nvSpPr>
        <p:spPr>
          <a:xfrm>
            <a:off x="1679202" y="1374981"/>
            <a:ext cx="8388625" cy="461665"/>
          </a:xfrm>
          <a:prstGeom prst="rect">
            <a:avLst/>
          </a:prstGeom>
          <a:noFill/>
          <a:ln w="28575">
            <a:solidFill>
              <a:srgbClr val="C00000"/>
            </a:solidFill>
          </a:ln>
        </p:spPr>
        <p:txBody>
          <a:bodyPr wrap="square">
            <a:spAutoFit/>
          </a:bodyPr>
          <a:lstStyle/>
          <a:p>
            <a:r>
              <a:rPr lang="en-GB" sz="2400" dirty="0">
                <a:effectLst/>
                <a:latin typeface="Times"/>
              </a:rPr>
              <a:t>Don’t write unit tests for usual/simple getters and setters of a class</a:t>
            </a:r>
          </a:p>
        </p:txBody>
      </p:sp>
      <p:sp>
        <p:nvSpPr>
          <p:cNvPr id="9" name="TextBox 8">
            <a:extLst>
              <a:ext uri="{FF2B5EF4-FFF2-40B4-BE49-F238E27FC236}">
                <a16:creationId xmlns:a16="http://schemas.microsoft.com/office/drawing/2014/main" id="{EFA50F8D-DC3E-5963-A369-3572E3A2AD46}"/>
              </a:ext>
            </a:extLst>
          </p:cNvPr>
          <p:cNvSpPr txBox="1"/>
          <p:nvPr/>
        </p:nvSpPr>
        <p:spPr>
          <a:xfrm>
            <a:off x="1082268" y="6118590"/>
            <a:ext cx="9582495" cy="369332"/>
          </a:xfrm>
          <a:prstGeom prst="rect">
            <a:avLst/>
          </a:prstGeom>
          <a:noFill/>
          <a:ln w="28575">
            <a:solidFill>
              <a:srgbClr val="134C13"/>
            </a:solidFill>
          </a:ln>
        </p:spPr>
        <p:txBody>
          <a:bodyPr wrap="none" rtlCol="0">
            <a:spAutoFit/>
          </a:bodyPr>
          <a:lstStyle/>
          <a:p>
            <a:r>
              <a:rPr lang="en-GB" dirty="0">
                <a:effectLst/>
                <a:latin typeface="Times"/>
              </a:rPr>
              <a:t>Sometimes, getters and setters are not that simple, especially those that implement information hiding</a:t>
            </a:r>
          </a:p>
        </p:txBody>
      </p:sp>
      <p:pic>
        <p:nvPicPr>
          <p:cNvPr id="11" name="Google Shape;312;p19" descr="Text, letter&#10;&#10;Description automatically generated">
            <a:extLst>
              <a:ext uri="{FF2B5EF4-FFF2-40B4-BE49-F238E27FC236}">
                <a16:creationId xmlns:a16="http://schemas.microsoft.com/office/drawing/2014/main" id="{70FBAEAD-CE8F-58AB-21A7-D50F1C5CE8E6}"/>
              </a:ext>
            </a:extLst>
          </p:cNvPr>
          <p:cNvPicPr preferRelativeResize="0"/>
          <p:nvPr/>
        </p:nvPicPr>
        <p:blipFill rotWithShape="1">
          <a:blip r:embed="rId3">
            <a:alphaModFix/>
          </a:blip>
          <a:srcRect/>
          <a:stretch/>
        </p:blipFill>
        <p:spPr>
          <a:xfrm>
            <a:off x="3028971" y="2123275"/>
            <a:ext cx="4882577" cy="3787195"/>
          </a:xfrm>
          <a:prstGeom prst="rect">
            <a:avLst/>
          </a:prstGeom>
          <a:noFill/>
          <a:ln w="38100" cap="flat" cmpd="sng">
            <a:solidFill>
              <a:srgbClr val="166623"/>
            </a:solidFill>
            <a:prstDash val="solid"/>
            <a:round/>
            <a:headEnd type="none" w="sm" len="sm"/>
            <a:tailEnd type="none" w="sm" len="sm"/>
          </a:ln>
        </p:spPr>
      </p:pic>
      <p:cxnSp>
        <p:nvCxnSpPr>
          <p:cNvPr id="16" name="Straight Arrow Connector 15">
            <a:extLst>
              <a:ext uri="{FF2B5EF4-FFF2-40B4-BE49-F238E27FC236}">
                <a16:creationId xmlns:a16="http://schemas.microsoft.com/office/drawing/2014/main" id="{EE915B6C-9DE7-ECDE-F7C9-0B7E1BEFC860}"/>
              </a:ext>
            </a:extLst>
          </p:cNvPr>
          <p:cNvCxnSpPr/>
          <p:nvPr/>
        </p:nvCxnSpPr>
        <p:spPr>
          <a:xfrm flipH="1">
            <a:off x="7580243" y="4346713"/>
            <a:ext cx="914400" cy="42407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Third-Party Code</a:t>
            </a:r>
          </a:p>
        </p:txBody>
      </p:sp>
      <p:sp>
        <p:nvSpPr>
          <p:cNvPr id="4" name="TextBox 3">
            <a:extLst>
              <a:ext uri="{FF2B5EF4-FFF2-40B4-BE49-F238E27FC236}">
                <a16:creationId xmlns:a16="http://schemas.microsoft.com/office/drawing/2014/main" id="{ABE22A74-64F5-6111-5AEB-10FC3DD7ED65}"/>
              </a:ext>
            </a:extLst>
          </p:cNvPr>
          <p:cNvSpPr txBox="1"/>
          <p:nvPr/>
        </p:nvSpPr>
        <p:spPr>
          <a:xfrm>
            <a:off x="1232452" y="3109148"/>
            <a:ext cx="7699513" cy="954107"/>
          </a:xfrm>
          <a:prstGeom prst="rect">
            <a:avLst/>
          </a:prstGeom>
          <a:noFill/>
          <a:ln w="28575">
            <a:solidFill>
              <a:srgbClr val="C00000"/>
            </a:solidFill>
          </a:ln>
        </p:spPr>
        <p:txBody>
          <a:bodyPr wrap="square">
            <a:spAutoFit/>
          </a:bodyPr>
          <a:lstStyle/>
          <a:p>
            <a:r>
              <a:rPr lang="en-GB" sz="2800" dirty="0">
                <a:effectLst/>
                <a:latin typeface="Times"/>
              </a:rPr>
              <a:t>We don’t have to verify that libraries or frameworks</a:t>
            </a:r>
            <a:r>
              <a:rPr lang="en-GB" sz="2800" dirty="0">
                <a:latin typeface="Times"/>
              </a:rPr>
              <a:t> </a:t>
            </a:r>
            <a:r>
              <a:rPr lang="en-GB" sz="2800" dirty="0">
                <a:effectLst/>
                <a:latin typeface="Times"/>
              </a:rPr>
              <a:t>do work as expected</a:t>
            </a:r>
          </a:p>
        </p:txBody>
      </p:sp>
    </p:spTree>
    <p:extLst>
      <p:ext uri="{BB962C8B-B14F-4D97-AF65-F5344CB8AC3E}">
        <p14:creationId xmlns:p14="http://schemas.microsoft.com/office/powerpoint/2010/main" val="414958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735738" y="73752"/>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latin typeface="Helvetica" pitchFamily="2" charset="0"/>
              </a:rPr>
              <a:t>Rules for Good Unit Tests </a:t>
            </a:r>
            <a:r>
              <a:rPr lang="en-GB" sz="3500" i="1" dirty="0">
                <a:latin typeface="Helvetica" pitchFamily="2" charset="0"/>
              </a:rPr>
              <a:t>– </a:t>
            </a:r>
            <a:r>
              <a:rPr lang="en-GB" sz="3500" dirty="0">
                <a:solidFill>
                  <a:srgbClr val="C00000"/>
                </a:solidFill>
                <a:latin typeface="Helvetica" pitchFamily="2" charset="0"/>
              </a:rPr>
              <a:t>Exclude External Systems</a:t>
            </a:r>
          </a:p>
        </p:txBody>
      </p:sp>
      <p:pic>
        <p:nvPicPr>
          <p:cNvPr id="11" name="Picture 10" descr="Diagram&#10;&#10;Description automatically generated">
            <a:extLst>
              <a:ext uri="{FF2B5EF4-FFF2-40B4-BE49-F238E27FC236}">
                <a16:creationId xmlns:a16="http://schemas.microsoft.com/office/drawing/2014/main" id="{6CBE25B4-54E5-B16C-BE47-8C6D71E51BBA}"/>
              </a:ext>
            </a:extLst>
          </p:cNvPr>
          <p:cNvPicPr>
            <a:picLocks noChangeAspect="1"/>
          </p:cNvPicPr>
          <p:nvPr/>
        </p:nvPicPr>
        <p:blipFill>
          <a:blip r:embed="rId3"/>
          <a:stretch>
            <a:fillRect/>
          </a:stretch>
        </p:blipFill>
        <p:spPr>
          <a:xfrm>
            <a:off x="6937899" y="1492080"/>
            <a:ext cx="4518363" cy="4762946"/>
          </a:xfrm>
          <a:prstGeom prst="rect">
            <a:avLst/>
          </a:prstGeom>
          <a:ln>
            <a:solidFill>
              <a:schemeClr val="tx1"/>
            </a:solidFill>
          </a:ln>
        </p:spPr>
      </p:pic>
      <p:sp>
        <p:nvSpPr>
          <p:cNvPr id="12" name="TextBox 11">
            <a:extLst>
              <a:ext uri="{FF2B5EF4-FFF2-40B4-BE49-F238E27FC236}">
                <a16:creationId xmlns:a16="http://schemas.microsoft.com/office/drawing/2014/main" id="{1CF8A3A4-3DC6-178F-B736-67BE0DA99C2D}"/>
              </a:ext>
            </a:extLst>
          </p:cNvPr>
          <p:cNvSpPr txBox="1"/>
          <p:nvPr/>
        </p:nvSpPr>
        <p:spPr>
          <a:xfrm>
            <a:off x="7460973" y="1139687"/>
            <a:ext cx="3445565" cy="369332"/>
          </a:xfrm>
          <a:prstGeom prst="rect">
            <a:avLst/>
          </a:prstGeom>
          <a:noFill/>
        </p:spPr>
        <p:txBody>
          <a:bodyPr wrap="square" rtlCol="0">
            <a:spAutoFit/>
          </a:bodyPr>
          <a:lstStyle/>
          <a:p>
            <a:r>
              <a:rPr lang="en-BE" dirty="0"/>
              <a:t>Read – Test Doubles (Fake Objects)</a:t>
            </a:r>
          </a:p>
        </p:txBody>
      </p:sp>
      <p:grpSp>
        <p:nvGrpSpPr>
          <p:cNvPr id="16" name="Group 15">
            <a:extLst>
              <a:ext uri="{FF2B5EF4-FFF2-40B4-BE49-F238E27FC236}">
                <a16:creationId xmlns:a16="http://schemas.microsoft.com/office/drawing/2014/main" id="{BA8B0070-0CA3-1BE2-B85B-0E3582E89869}"/>
              </a:ext>
            </a:extLst>
          </p:cNvPr>
          <p:cNvGrpSpPr/>
          <p:nvPr/>
        </p:nvGrpSpPr>
        <p:grpSpPr>
          <a:xfrm>
            <a:off x="735738" y="1214648"/>
            <a:ext cx="5360262" cy="5040378"/>
            <a:chOff x="735738" y="1214648"/>
            <a:chExt cx="5360262" cy="5040378"/>
          </a:xfrm>
        </p:grpSpPr>
        <p:pic>
          <p:nvPicPr>
            <p:cNvPr id="7" name="Picture 6" descr="Diagram&#10;&#10;Description automatically generated">
              <a:extLst>
                <a:ext uri="{FF2B5EF4-FFF2-40B4-BE49-F238E27FC236}">
                  <a16:creationId xmlns:a16="http://schemas.microsoft.com/office/drawing/2014/main" id="{65E3747A-0DE9-A622-9693-003D3ECDD02A}"/>
                </a:ext>
              </a:extLst>
            </p:cNvPr>
            <p:cNvPicPr>
              <a:picLocks noChangeAspect="1"/>
            </p:cNvPicPr>
            <p:nvPr/>
          </p:nvPicPr>
          <p:blipFill>
            <a:blip r:embed="rId4"/>
            <a:stretch>
              <a:fillRect/>
            </a:stretch>
          </p:blipFill>
          <p:spPr>
            <a:xfrm>
              <a:off x="964648" y="1693317"/>
              <a:ext cx="5025335" cy="3990707"/>
            </a:xfrm>
            <a:prstGeom prst="rect">
              <a:avLst/>
            </a:prstGeom>
          </p:spPr>
        </p:pic>
        <p:sp>
          <p:nvSpPr>
            <p:cNvPr id="14" name="TextBox 13">
              <a:extLst>
                <a:ext uri="{FF2B5EF4-FFF2-40B4-BE49-F238E27FC236}">
                  <a16:creationId xmlns:a16="http://schemas.microsoft.com/office/drawing/2014/main" id="{B868DFAC-13C6-21BF-3260-B6FD7D622FCA}"/>
                </a:ext>
              </a:extLst>
            </p:cNvPr>
            <p:cNvSpPr txBox="1"/>
            <p:nvPr/>
          </p:nvSpPr>
          <p:spPr>
            <a:xfrm>
              <a:off x="735738" y="5978027"/>
              <a:ext cx="5360262" cy="276999"/>
            </a:xfrm>
            <a:prstGeom prst="rect">
              <a:avLst/>
            </a:prstGeom>
            <a:noFill/>
          </p:spPr>
          <p:txBody>
            <a:bodyPr wrap="square">
              <a:spAutoFit/>
            </a:bodyPr>
            <a:lstStyle/>
            <a:p>
              <a:r>
                <a:rPr lang="en-BE" sz="1200" dirty="0"/>
                <a:t>https://blog.pragmatists.com/test-doubles-fakes-mocks-and-stubs-1a7491dfa3da</a:t>
              </a:r>
            </a:p>
          </p:txBody>
        </p:sp>
        <p:sp>
          <p:nvSpPr>
            <p:cNvPr id="15" name="TextBox 14">
              <a:extLst>
                <a:ext uri="{FF2B5EF4-FFF2-40B4-BE49-F238E27FC236}">
                  <a16:creationId xmlns:a16="http://schemas.microsoft.com/office/drawing/2014/main" id="{45BACC86-A86F-82FD-135B-5AB5C9DD1506}"/>
                </a:ext>
              </a:extLst>
            </p:cNvPr>
            <p:cNvSpPr txBox="1"/>
            <p:nvPr/>
          </p:nvSpPr>
          <p:spPr>
            <a:xfrm>
              <a:off x="1170056" y="1214648"/>
              <a:ext cx="4614518" cy="369332"/>
            </a:xfrm>
            <a:prstGeom prst="rect">
              <a:avLst/>
            </a:prstGeom>
            <a:noFill/>
            <a:ln w="28575">
              <a:solidFill>
                <a:srgbClr val="134C13"/>
              </a:solidFill>
            </a:ln>
          </p:spPr>
          <p:txBody>
            <a:bodyPr wrap="square" rtlCol="0">
              <a:spAutoFit/>
            </a:bodyPr>
            <a:lstStyle/>
            <a:p>
              <a:r>
                <a:rPr lang="en-BE" dirty="0"/>
                <a:t>Mock things out and test your code, not theirs</a:t>
              </a:r>
            </a:p>
          </p:txBody>
        </p:sp>
      </p:grpSp>
    </p:spTree>
    <p:extLst>
      <p:ext uri="{BB962C8B-B14F-4D97-AF65-F5344CB8AC3E}">
        <p14:creationId xmlns:p14="http://schemas.microsoft.com/office/powerpoint/2010/main" val="332376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Don’t Mix Test Code with Production Code</a:t>
            </a:r>
          </a:p>
        </p:txBody>
      </p:sp>
      <p:grpSp>
        <p:nvGrpSpPr>
          <p:cNvPr id="15" name="Group 14">
            <a:extLst>
              <a:ext uri="{FF2B5EF4-FFF2-40B4-BE49-F238E27FC236}">
                <a16:creationId xmlns:a16="http://schemas.microsoft.com/office/drawing/2014/main" id="{AECA04B5-7479-A5BE-57A5-3CC005AF5341}"/>
              </a:ext>
            </a:extLst>
          </p:cNvPr>
          <p:cNvGrpSpPr/>
          <p:nvPr/>
        </p:nvGrpSpPr>
        <p:grpSpPr>
          <a:xfrm>
            <a:off x="2581258" y="1128941"/>
            <a:ext cx="6062593" cy="5244610"/>
            <a:chOff x="2581258" y="1128941"/>
            <a:chExt cx="6062593" cy="5244610"/>
          </a:xfrm>
        </p:grpSpPr>
        <p:sp>
          <p:nvSpPr>
            <p:cNvPr id="7" name="TextBox 6">
              <a:extLst>
                <a:ext uri="{FF2B5EF4-FFF2-40B4-BE49-F238E27FC236}">
                  <a16:creationId xmlns:a16="http://schemas.microsoft.com/office/drawing/2014/main" id="{10A4D841-7EAB-97FF-466A-86D69C4AFD89}"/>
                </a:ext>
              </a:extLst>
            </p:cNvPr>
            <p:cNvSpPr txBox="1"/>
            <p:nvPr/>
          </p:nvSpPr>
          <p:spPr>
            <a:xfrm>
              <a:off x="3435746" y="1128941"/>
              <a:ext cx="5075583" cy="461665"/>
            </a:xfrm>
            <a:prstGeom prst="rect">
              <a:avLst/>
            </a:prstGeom>
            <a:noFill/>
          </p:spPr>
          <p:txBody>
            <a:bodyPr wrap="square">
              <a:spAutoFit/>
            </a:bodyPr>
            <a:lstStyle/>
            <a:p>
              <a:r>
                <a:rPr lang="en-GB" sz="2400" b="1" dirty="0">
                  <a:effectLst/>
                  <a:latin typeface="Times"/>
                </a:rPr>
                <a:t>Avoid Dependencies to Test Code</a:t>
              </a:r>
            </a:p>
          </p:txBody>
        </p:sp>
        <p:pic>
          <p:nvPicPr>
            <p:cNvPr id="9" name="Picture 8" descr="A screenshot of a computer&#10;&#10;Description automatically generated with low confidence">
              <a:extLst>
                <a:ext uri="{FF2B5EF4-FFF2-40B4-BE49-F238E27FC236}">
                  <a16:creationId xmlns:a16="http://schemas.microsoft.com/office/drawing/2014/main" id="{30F16AC1-CED3-3D27-F9FA-C1AB290F350B}"/>
                </a:ext>
              </a:extLst>
            </p:cNvPr>
            <p:cNvPicPr>
              <a:picLocks noChangeAspect="1"/>
            </p:cNvPicPr>
            <p:nvPr/>
          </p:nvPicPr>
          <p:blipFill>
            <a:blip r:embed="rId3"/>
            <a:stretch>
              <a:fillRect/>
            </a:stretch>
          </p:blipFill>
          <p:spPr>
            <a:xfrm>
              <a:off x="2581258" y="1590606"/>
              <a:ext cx="6062593" cy="4782945"/>
            </a:xfrm>
            <a:prstGeom prst="rect">
              <a:avLst/>
            </a:prstGeom>
            <a:ln w="28575">
              <a:solidFill>
                <a:srgbClr val="C00000"/>
              </a:solidFill>
            </a:ln>
          </p:spPr>
        </p:pic>
      </p:grpSp>
      <p:cxnSp>
        <p:nvCxnSpPr>
          <p:cNvPr id="11" name="Straight Arrow Connector 10">
            <a:extLst>
              <a:ext uri="{FF2B5EF4-FFF2-40B4-BE49-F238E27FC236}">
                <a16:creationId xmlns:a16="http://schemas.microsoft.com/office/drawing/2014/main" id="{9996F789-3554-CD66-B6DE-F2864764A0D9}"/>
              </a:ext>
            </a:extLst>
          </p:cNvPr>
          <p:cNvCxnSpPr>
            <a:cxnSpLocks/>
          </p:cNvCxnSpPr>
          <p:nvPr/>
        </p:nvCxnSpPr>
        <p:spPr>
          <a:xfrm flipH="1">
            <a:off x="7646504" y="1855649"/>
            <a:ext cx="1431235" cy="503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B7519-34FC-500C-D88C-029A6A879178}"/>
              </a:ext>
            </a:extLst>
          </p:cNvPr>
          <p:cNvCxnSpPr>
            <a:cxnSpLocks/>
          </p:cNvCxnSpPr>
          <p:nvPr/>
        </p:nvCxnSpPr>
        <p:spPr>
          <a:xfrm flipH="1">
            <a:off x="6486939" y="4678017"/>
            <a:ext cx="1437861" cy="3243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5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Must Run Fast</a:t>
            </a:r>
          </a:p>
        </p:txBody>
      </p:sp>
      <p:grpSp>
        <p:nvGrpSpPr>
          <p:cNvPr id="3" name="Group 2">
            <a:extLst>
              <a:ext uri="{FF2B5EF4-FFF2-40B4-BE49-F238E27FC236}">
                <a16:creationId xmlns:a16="http://schemas.microsoft.com/office/drawing/2014/main" id="{592DA3DD-447C-ECC7-0677-10C09BE005E8}"/>
              </a:ext>
            </a:extLst>
          </p:cNvPr>
          <p:cNvGrpSpPr/>
          <p:nvPr/>
        </p:nvGrpSpPr>
        <p:grpSpPr>
          <a:xfrm>
            <a:off x="1453045" y="1464199"/>
            <a:ext cx="2714096" cy="2922273"/>
            <a:chOff x="1466298" y="1318424"/>
            <a:chExt cx="2714096" cy="2922273"/>
          </a:xfrm>
        </p:grpSpPr>
        <p:pic>
          <p:nvPicPr>
            <p:cNvPr id="12290" name="Picture 2" descr="Software development Icons – Download for Free in PNG and SVG">
              <a:extLst>
                <a:ext uri="{FF2B5EF4-FFF2-40B4-BE49-F238E27FC236}">
                  <a16:creationId xmlns:a16="http://schemas.microsoft.com/office/drawing/2014/main" id="{7E4615E8-66A4-4AE5-B441-0C0DE46D3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22"/>
            <a:stretch/>
          </p:blipFill>
          <p:spPr bwMode="auto">
            <a:xfrm>
              <a:off x="1466298" y="1518479"/>
              <a:ext cx="2714096" cy="272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DAFB2F-5972-FBD4-2B1F-01B628321FB8}"/>
                </a:ext>
              </a:extLst>
            </p:cNvPr>
            <p:cNvSpPr txBox="1"/>
            <p:nvPr/>
          </p:nvSpPr>
          <p:spPr>
            <a:xfrm>
              <a:off x="1466299" y="1318424"/>
              <a:ext cx="2714095" cy="400110"/>
            </a:xfrm>
            <a:prstGeom prst="rect">
              <a:avLst/>
            </a:prstGeom>
            <a:noFill/>
          </p:spPr>
          <p:txBody>
            <a:bodyPr wrap="square" rtlCol="0">
              <a:spAutoFit/>
            </a:bodyPr>
            <a:lstStyle/>
            <a:p>
              <a:r>
                <a:rPr lang="en-BE" sz="2000" dirty="0"/>
                <a:t>Large Software Project</a:t>
              </a:r>
            </a:p>
          </p:txBody>
        </p:sp>
      </p:grpSp>
      <p:grpSp>
        <p:nvGrpSpPr>
          <p:cNvPr id="14" name="Group 13">
            <a:extLst>
              <a:ext uri="{FF2B5EF4-FFF2-40B4-BE49-F238E27FC236}">
                <a16:creationId xmlns:a16="http://schemas.microsoft.com/office/drawing/2014/main" id="{41BB3910-5F87-6A94-7D5F-C522F909A557}"/>
              </a:ext>
            </a:extLst>
          </p:cNvPr>
          <p:cNvGrpSpPr/>
          <p:nvPr/>
        </p:nvGrpSpPr>
        <p:grpSpPr>
          <a:xfrm>
            <a:off x="4068417" y="1577984"/>
            <a:ext cx="5247860" cy="2480221"/>
            <a:chOff x="4068417" y="1882783"/>
            <a:chExt cx="5247860" cy="2480221"/>
          </a:xfrm>
        </p:grpSpPr>
        <p:cxnSp>
          <p:nvCxnSpPr>
            <p:cNvPr id="5" name="Straight Arrow Connector 4">
              <a:extLst>
                <a:ext uri="{FF2B5EF4-FFF2-40B4-BE49-F238E27FC236}">
                  <a16:creationId xmlns:a16="http://schemas.microsoft.com/office/drawing/2014/main" id="{CBABB70D-CE08-AF4B-01E1-080E5DFEE64F}"/>
                </a:ext>
              </a:extLst>
            </p:cNvPr>
            <p:cNvCxnSpPr>
              <a:cxnSpLocks/>
            </p:cNvCxnSpPr>
            <p:nvPr/>
          </p:nvCxnSpPr>
          <p:spPr>
            <a:xfrm>
              <a:off x="4068417" y="3150094"/>
              <a:ext cx="31685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4" name="Picture 6" descr="Unit testing Icons &amp; Symbols">
              <a:extLst>
                <a:ext uri="{FF2B5EF4-FFF2-40B4-BE49-F238E27FC236}">
                  <a16:creationId xmlns:a16="http://schemas.microsoft.com/office/drawing/2014/main" id="{C112FC38-E58E-3B89-248A-B708A45C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295" y="2166022"/>
              <a:ext cx="2196982" cy="21969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60D740-9FF9-400A-0265-527242954F2F}"/>
                </a:ext>
              </a:extLst>
            </p:cNvPr>
            <p:cNvSpPr txBox="1"/>
            <p:nvPr/>
          </p:nvSpPr>
          <p:spPr>
            <a:xfrm>
              <a:off x="5072706" y="2688429"/>
              <a:ext cx="1842052" cy="461665"/>
            </a:xfrm>
            <a:prstGeom prst="rect">
              <a:avLst/>
            </a:prstGeom>
            <a:noFill/>
          </p:spPr>
          <p:txBody>
            <a:bodyPr wrap="square" rtlCol="0">
              <a:spAutoFit/>
            </a:bodyPr>
            <a:lstStyle/>
            <a:p>
              <a:r>
                <a:rPr lang="en-BE" sz="2400" dirty="0"/>
                <a:t>contains</a:t>
              </a:r>
            </a:p>
          </p:txBody>
        </p:sp>
        <p:sp>
          <p:nvSpPr>
            <p:cNvPr id="12" name="TextBox 11">
              <a:extLst>
                <a:ext uri="{FF2B5EF4-FFF2-40B4-BE49-F238E27FC236}">
                  <a16:creationId xmlns:a16="http://schemas.microsoft.com/office/drawing/2014/main" id="{2DE9C63D-BB57-E11F-555B-38BB9CFD21C0}"/>
                </a:ext>
              </a:extLst>
            </p:cNvPr>
            <p:cNvSpPr txBox="1"/>
            <p:nvPr/>
          </p:nvSpPr>
          <p:spPr>
            <a:xfrm>
              <a:off x="6985198" y="1882783"/>
              <a:ext cx="2079325" cy="400110"/>
            </a:xfrm>
            <a:prstGeom prst="rect">
              <a:avLst/>
            </a:prstGeom>
            <a:noFill/>
          </p:spPr>
          <p:txBody>
            <a:bodyPr wrap="square" rtlCol="0">
              <a:spAutoFit/>
            </a:bodyPr>
            <a:lstStyle/>
            <a:p>
              <a:r>
                <a:rPr lang="en-BE" sz="2000" dirty="0"/>
                <a:t>&gt;1000 unit tests</a:t>
              </a:r>
            </a:p>
          </p:txBody>
        </p:sp>
      </p:grpSp>
      <p:sp>
        <p:nvSpPr>
          <p:cNvPr id="15" name="TextBox 14">
            <a:extLst>
              <a:ext uri="{FF2B5EF4-FFF2-40B4-BE49-F238E27FC236}">
                <a16:creationId xmlns:a16="http://schemas.microsoft.com/office/drawing/2014/main" id="{BD7FA66D-04B8-DFAA-00CE-56E3ABD0A4D5}"/>
              </a:ext>
            </a:extLst>
          </p:cNvPr>
          <p:cNvSpPr txBox="1"/>
          <p:nvPr/>
        </p:nvSpPr>
        <p:spPr>
          <a:xfrm>
            <a:off x="832414" y="4922132"/>
            <a:ext cx="10282248" cy="1477328"/>
          </a:xfrm>
          <a:prstGeom prst="rect">
            <a:avLst/>
          </a:prstGeom>
          <a:noFill/>
          <a:ln w="28575">
            <a:solidFill>
              <a:srgbClr val="134C13"/>
            </a:solidFill>
          </a:ln>
        </p:spPr>
        <p:txBody>
          <a:bodyPr wrap="square" rtlCol="0">
            <a:spAutoFit/>
          </a:bodyPr>
          <a:lstStyle/>
          <a:p>
            <a:pPr marL="285750" indent="-285750">
              <a:buFont typeface="Arial" panose="020B0604020202020204" pitchFamily="34" charset="0"/>
              <a:buChar char="•"/>
            </a:pPr>
            <a:r>
              <a:rPr lang="en-GB" dirty="0"/>
              <a:t>If running all unit tests takes 15 minutes, ½ hour, or more, developers are impeded in doing their work</a:t>
            </a:r>
          </a:p>
          <a:p>
            <a:pPr marL="285750" indent="-285750">
              <a:buFont typeface="Arial" panose="020B0604020202020204" pitchFamily="34" charset="0"/>
              <a:buChar char="•"/>
            </a:pPr>
            <a:r>
              <a:rPr lang="en-GB" dirty="0"/>
              <a:t>I</a:t>
            </a:r>
            <a:r>
              <a:rPr lang="en-BE" dirty="0"/>
              <a:t>f 1-test tales 0.5 secs -&gt; 1,000-tests will take 8 minutes</a:t>
            </a:r>
          </a:p>
          <a:p>
            <a:pPr marL="285750" indent="-285750">
              <a:buFont typeface="Arial" panose="020B0604020202020204" pitchFamily="34" charset="0"/>
              <a:buChar char="•"/>
            </a:pPr>
            <a:r>
              <a:rPr lang="en-GB" dirty="0"/>
              <a:t>Executing</a:t>
            </a:r>
            <a:r>
              <a:rPr lang="en-BE" dirty="0"/>
              <a:t> the whole test suit 10 times will cost 1.5 hours of waiting time. </a:t>
            </a:r>
          </a:p>
          <a:p>
            <a:pPr marL="285750" indent="-285750">
              <a:buFont typeface="Arial" panose="020B0604020202020204" pitchFamily="34" charset="0"/>
              <a:buChar char="•"/>
            </a:pPr>
            <a:r>
              <a:rPr lang="en-BE" dirty="0"/>
              <a:t>This might result developers running tests less times.</a:t>
            </a:r>
          </a:p>
          <a:p>
            <a:pPr marL="285750" indent="-285750">
              <a:buFont typeface="Arial" panose="020B0604020202020204" pitchFamily="34" charset="0"/>
              <a:buChar char="•"/>
            </a:pPr>
            <a:r>
              <a:rPr lang="en-BE" dirty="0"/>
              <a:t>A good test suit should run under 3-minutes</a:t>
            </a:r>
          </a:p>
        </p:txBody>
      </p:sp>
    </p:spTree>
    <p:extLst>
      <p:ext uri="{BB962C8B-B14F-4D97-AF65-F5344CB8AC3E}">
        <p14:creationId xmlns:p14="http://schemas.microsoft.com/office/powerpoint/2010/main" val="22492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Git and GitHub</a:t>
            </a:r>
          </a:p>
        </p:txBody>
      </p:sp>
      <p:pic>
        <p:nvPicPr>
          <p:cNvPr id="17410" name="Picture 2">
            <a:extLst>
              <a:ext uri="{FF2B5EF4-FFF2-40B4-BE49-F238E27FC236}">
                <a16:creationId xmlns:a16="http://schemas.microsoft.com/office/drawing/2014/main" id="{01B61ADD-ADAC-2365-F68D-29B881CF1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095" y="1481139"/>
            <a:ext cx="2763943" cy="154780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Diagram&#10;&#10;Description automatically generated">
            <a:extLst>
              <a:ext uri="{FF2B5EF4-FFF2-40B4-BE49-F238E27FC236}">
                <a16:creationId xmlns:a16="http://schemas.microsoft.com/office/drawing/2014/main" id="{506ABDE9-EE59-DF14-3539-91635CBF0433}"/>
              </a:ext>
            </a:extLst>
          </p:cNvPr>
          <p:cNvPicPr>
            <a:picLocks noChangeAspect="1"/>
          </p:cNvPicPr>
          <p:nvPr/>
        </p:nvPicPr>
        <p:blipFill>
          <a:blip r:embed="rId3"/>
          <a:stretch>
            <a:fillRect/>
          </a:stretch>
        </p:blipFill>
        <p:spPr>
          <a:xfrm>
            <a:off x="6624734" y="1016044"/>
            <a:ext cx="3748443" cy="1841082"/>
          </a:xfrm>
          <a:prstGeom prst="rect">
            <a:avLst/>
          </a:prstGeom>
        </p:spPr>
      </p:pic>
      <p:sp>
        <p:nvSpPr>
          <p:cNvPr id="73" name="TextBox 72">
            <a:extLst>
              <a:ext uri="{FF2B5EF4-FFF2-40B4-BE49-F238E27FC236}">
                <a16:creationId xmlns:a16="http://schemas.microsoft.com/office/drawing/2014/main" id="{643FE2E3-A639-E9F6-FECE-C4F22C5ED469}"/>
              </a:ext>
            </a:extLst>
          </p:cNvPr>
          <p:cNvSpPr txBox="1"/>
          <p:nvPr/>
        </p:nvSpPr>
        <p:spPr>
          <a:xfrm>
            <a:off x="189749" y="3633117"/>
            <a:ext cx="5682317" cy="2800767"/>
          </a:xfrm>
          <a:prstGeom prst="rect">
            <a:avLst/>
          </a:prstGeom>
          <a:noFill/>
        </p:spPr>
        <p:txBody>
          <a:bodyPr wrap="square" rtlCol="0">
            <a:spAutoFit/>
          </a:bodyPr>
          <a:lstStyle/>
          <a:p>
            <a:r>
              <a:rPr lang="en-BE" sz="1600" dirty="0"/>
              <a:t>Understand why merge conflicts happen?</a:t>
            </a:r>
          </a:p>
          <a:p>
            <a:pPr marL="285750" indent="-285750">
              <a:buFont typeface="Arial" panose="020B0604020202020204" pitchFamily="34" charset="0"/>
              <a:buChar char="•"/>
            </a:pPr>
            <a:r>
              <a:rPr lang="en-GB" sz="1600" b="1" dirty="0"/>
              <a:t>add/add</a:t>
            </a:r>
            <a:r>
              <a:rPr lang="en-GB" sz="1600" dirty="0"/>
              <a:t>: When both merge, parents (P1&amp;P2) add a new file with the same name but with different contents.</a:t>
            </a:r>
          </a:p>
          <a:p>
            <a:pPr marL="285750" indent="-285750">
              <a:buFont typeface="Arial" panose="020B0604020202020204" pitchFamily="34" charset="0"/>
              <a:buChar char="•"/>
            </a:pPr>
            <a:r>
              <a:rPr lang="en-GB" sz="1600" b="1" dirty="0"/>
              <a:t>content</a:t>
            </a:r>
            <a:r>
              <a:rPr lang="en-GB" sz="1600" dirty="0"/>
              <a:t>: When both parents apply different changes to the same file in the same location.</a:t>
            </a:r>
          </a:p>
          <a:p>
            <a:pPr marL="285750" indent="-285750">
              <a:buFont typeface="Arial" panose="020B0604020202020204" pitchFamily="34" charset="0"/>
              <a:buChar char="•"/>
            </a:pPr>
            <a:r>
              <a:rPr lang="en-GB" sz="1600" b="1" dirty="0"/>
              <a:t>modify/delete</a:t>
            </a:r>
            <a:r>
              <a:rPr lang="en-GB" sz="1600" dirty="0"/>
              <a:t>: When </a:t>
            </a:r>
            <a:r>
              <a:rPr lang="en-GB" sz="1600" i="1" dirty="0"/>
              <a:t>P1</a:t>
            </a:r>
            <a:r>
              <a:rPr lang="en-GB" sz="1600" dirty="0"/>
              <a:t> modifies a file while </a:t>
            </a:r>
            <a:r>
              <a:rPr lang="en-GB" sz="1600" i="1" dirty="0"/>
              <a:t>P2</a:t>
            </a:r>
            <a:r>
              <a:rPr lang="en-GB" sz="1600" dirty="0"/>
              <a:t> deletes it.</a:t>
            </a:r>
          </a:p>
          <a:p>
            <a:pPr marL="285750" indent="-285750">
              <a:buFont typeface="Arial" panose="020B0604020202020204" pitchFamily="34" charset="0"/>
              <a:buChar char="•"/>
            </a:pPr>
            <a:r>
              <a:rPr lang="en-GB" sz="1600" b="1" dirty="0"/>
              <a:t>rename/add</a:t>
            </a:r>
            <a:r>
              <a:rPr lang="en-GB" sz="1600" dirty="0"/>
              <a:t>: When </a:t>
            </a:r>
            <a:r>
              <a:rPr lang="en-GB" sz="1600" i="1" dirty="0"/>
              <a:t>P1</a:t>
            </a:r>
            <a:r>
              <a:rPr lang="en-GB" sz="1600" dirty="0"/>
              <a:t> renames a file, and </a:t>
            </a:r>
            <a:r>
              <a:rPr lang="en-GB" sz="1600" i="1" dirty="0"/>
              <a:t>P2</a:t>
            </a:r>
            <a:r>
              <a:rPr lang="en-GB" sz="1600" dirty="0"/>
              <a:t> adds a new file with the same name.</a:t>
            </a:r>
          </a:p>
          <a:p>
            <a:pPr marL="285750" indent="-285750">
              <a:buFont typeface="Arial" panose="020B0604020202020204" pitchFamily="34" charset="0"/>
              <a:buChar char="•"/>
            </a:pPr>
            <a:r>
              <a:rPr lang="en-GB" sz="1600" b="1" dirty="0"/>
              <a:t>rename/delete</a:t>
            </a:r>
            <a:r>
              <a:rPr lang="en-GB" sz="1600" dirty="0"/>
              <a:t>: When </a:t>
            </a:r>
            <a:r>
              <a:rPr lang="en-GB" sz="1600" i="1" dirty="0"/>
              <a:t>P1</a:t>
            </a:r>
            <a:r>
              <a:rPr lang="en-GB" sz="1600" dirty="0"/>
              <a:t> renames a file, and </a:t>
            </a:r>
            <a:r>
              <a:rPr lang="en-GB" sz="1600" i="1" dirty="0"/>
              <a:t>P2</a:t>
            </a:r>
            <a:r>
              <a:rPr lang="en-GB" sz="1600" dirty="0"/>
              <a:t> deletes it.</a:t>
            </a:r>
          </a:p>
          <a:p>
            <a:pPr marL="285750" indent="-285750">
              <a:buFont typeface="Arial" panose="020B0604020202020204" pitchFamily="34" charset="0"/>
              <a:buChar char="•"/>
            </a:pPr>
            <a:r>
              <a:rPr lang="en-GB" sz="1600" b="1" dirty="0"/>
              <a:t>rename/rename</a:t>
            </a:r>
            <a:r>
              <a:rPr lang="en-GB" sz="1600" dirty="0"/>
              <a:t>: When both parents rename a file to different names.</a:t>
            </a:r>
          </a:p>
        </p:txBody>
      </p:sp>
      <p:sp>
        <p:nvSpPr>
          <p:cNvPr id="74" name="TextBox 73">
            <a:extLst>
              <a:ext uri="{FF2B5EF4-FFF2-40B4-BE49-F238E27FC236}">
                <a16:creationId xmlns:a16="http://schemas.microsoft.com/office/drawing/2014/main" id="{02581755-FE81-6013-91E9-83C9A3B1A0E0}"/>
              </a:ext>
            </a:extLst>
          </p:cNvPr>
          <p:cNvSpPr txBox="1"/>
          <p:nvPr/>
        </p:nvSpPr>
        <p:spPr>
          <a:xfrm>
            <a:off x="6438122" y="4371780"/>
            <a:ext cx="4562670" cy="1323439"/>
          </a:xfrm>
          <a:prstGeom prst="rect">
            <a:avLst/>
          </a:prstGeom>
          <a:noFill/>
        </p:spPr>
        <p:txBody>
          <a:bodyPr wrap="square" rtlCol="0">
            <a:spAutoFit/>
          </a:bodyPr>
          <a:lstStyle/>
          <a:p>
            <a:r>
              <a:rPr lang="en-BE" sz="1600" dirty="0"/>
              <a:t>How to avoid merge conflicts</a:t>
            </a:r>
          </a:p>
          <a:p>
            <a:pPr marL="285750" indent="-285750">
              <a:buFont typeface="Arial" panose="020B0604020202020204" pitchFamily="34" charset="0"/>
              <a:buChar char="•"/>
            </a:pPr>
            <a:r>
              <a:rPr lang="en-BE" sz="1600" dirty="0"/>
              <a:t>Agree on formatng and linting rules</a:t>
            </a:r>
          </a:p>
          <a:p>
            <a:pPr marL="285750" indent="-285750">
              <a:buFont typeface="Arial" panose="020B0604020202020204" pitchFamily="34" charset="0"/>
              <a:buChar char="•"/>
            </a:pPr>
            <a:r>
              <a:rPr lang="en-GB" sz="1600" dirty="0"/>
              <a:t>Make small commits and frequently review pull requests</a:t>
            </a:r>
            <a:endParaRPr lang="en-BE" sz="1600" dirty="0"/>
          </a:p>
          <a:p>
            <a:pPr marL="285750" indent="-285750">
              <a:buFont typeface="Arial" panose="020B0604020202020204" pitchFamily="34" charset="0"/>
              <a:buChar char="•"/>
            </a:pPr>
            <a:r>
              <a:rPr lang="en-GB" sz="1600" dirty="0"/>
              <a:t>Pay attention and communicate</a:t>
            </a:r>
            <a:endParaRPr lang="en-BE" sz="1600" dirty="0"/>
          </a:p>
        </p:txBody>
      </p:sp>
      <p:grpSp>
        <p:nvGrpSpPr>
          <p:cNvPr id="79" name="Group 78">
            <a:extLst>
              <a:ext uri="{FF2B5EF4-FFF2-40B4-BE49-F238E27FC236}">
                <a16:creationId xmlns:a16="http://schemas.microsoft.com/office/drawing/2014/main" id="{C1EFF9DC-B0C4-2966-6981-8BB4CCEA1357}"/>
              </a:ext>
            </a:extLst>
          </p:cNvPr>
          <p:cNvGrpSpPr/>
          <p:nvPr/>
        </p:nvGrpSpPr>
        <p:grpSpPr>
          <a:xfrm>
            <a:off x="8521578" y="3272733"/>
            <a:ext cx="2558587" cy="1227726"/>
            <a:chOff x="8521578" y="3272733"/>
            <a:chExt cx="2558587" cy="1227726"/>
          </a:xfrm>
        </p:grpSpPr>
        <p:pic>
          <p:nvPicPr>
            <p:cNvPr id="17412" name="Picture 4" descr="Bad news rubber stamp Royalty Free Vector Image">
              <a:extLst>
                <a:ext uri="{FF2B5EF4-FFF2-40B4-BE49-F238E27FC236}">
                  <a16:creationId xmlns:a16="http://schemas.microsoft.com/office/drawing/2014/main" id="{0DFCEA31-C132-7224-D090-D555B57A7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11" b="25578"/>
            <a:stretch/>
          </p:blipFill>
          <p:spPr bwMode="auto">
            <a:xfrm>
              <a:off x="9456062" y="3272733"/>
              <a:ext cx="1624103" cy="703262"/>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Problem gradient icon Royalty Free Vector Image">
              <a:extLst>
                <a:ext uri="{FF2B5EF4-FFF2-40B4-BE49-F238E27FC236}">
                  <a16:creationId xmlns:a16="http://schemas.microsoft.com/office/drawing/2014/main" id="{18B5A554-3D8F-978F-D0F6-32DAA61BDE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299"/>
            <a:stretch/>
          </p:blipFill>
          <p:spPr bwMode="auto">
            <a:xfrm flipH="1">
              <a:off x="10069609" y="3847317"/>
              <a:ext cx="659495" cy="65314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Diagram, icon&#10;&#10;Description automatically generated">
              <a:extLst>
                <a:ext uri="{FF2B5EF4-FFF2-40B4-BE49-F238E27FC236}">
                  <a16:creationId xmlns:a16="http://schemas.microsoft.com/office/drawing/2014/main" id="{EA30316A-A9C9-4C3E-A9A9-E59C43D8A300}"/>
                </a:ext>
              </a:extLst>
            </p:cNvPr>
            <p:cNvPicPr>
              <a:picLocks noChangeAspect="1"/>
            </p:cNvPicPr>
            <p:nvPr/>
          </p:nvPicPr>
          <p:blipFill>
            <a:blip r:embed="rId6"/>
            <a:stretch>
              <a:fillRect/>
            </a:stretch>
          </p:blipFill>
          <p:spPr>
            <a:xfrm>
              <a:off x="8521578" y="3566726"/>
              <a:ext cx="855687" cy="722841"/>
            </a:xfrm>
            <a:prstGeom prst="rect">
              <a:avLst/>
            </a:prstGeom>
          </p:spPr>
        </p:pic>
      </p:grpSp>
    </p:spTree>
    <p:extLst>
      <p:ext uri="{BB962C8B-B14F-4D97-AF65-F5344CB8AC3E}">
        <p14:creationId xmlns:p14="http://schemas.microsoft.com/office/powerpoint/2010/main" val="411320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par>
                                <p:cTn id="8" presetID="9" presetClass="entr" presetSubtype="0" fill="hold" nodeType="withEffect">
                                  <p:stCondLst>
                                    <p:cond delay="0"/>
                                  </p:stCondLst>
                                  <p:childTnLst>
                                    <p:set>
                                      <p:cBhvr>
                                        <p:cTn id="9" dur="1" fill="hold">
                                          <p:stCondLst>
                                            <p:cond delay="0"/>
                                          </p:stCondLst>
                                        </p:cTn>
                                        <p:tgtEl>
                                          <p:spTgt spid="17410"/>
                                        </p:tgtEl>
                                        <p:attrNameLst>
                                          <p:attrName>style.visibility</p:attrName>
                                        </p:attrNameLst>
                                      </p:cBhvr>
                                      <p:to>
                                        <p:strVal val="visible"/>
                                      </p:to>
                                    </p:set>
                                    <p:animEffect transition="in" filter="dissolve">
                                      <p:cBhvr>
                                        <p:cTn id="10" dur="500"/>
                                        <p:tgtEl>
                                          <p:spTgt spid="17410"/>
                                        </p:tgtEl>
                                      </p:cBhvr>
                                    </p:animEffect>
                                  </p:childTnLst>
                                </p:cTn>
                              </p:par>
                              <p:par>
                                <p:cTn id="11" presetID="9"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dissolv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dissolve">
                                      <p:cBhvr>
                                        <p:cTn id="23" dur="500"/>
                                        <p:tgtEl>
                                          <p:spTgt spid="7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dissolve">
                                      <p:cBhvr>
                                        <p:cTn id="2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sp>
        <p:nvSpPr>
          <p:cNvPr id="17" name="TextBox 16">
            <a:extLst>
              <a:ext uri="{FF2B5EF4-FFF2-40B4-BE49-F238E27FC236}">
                <a16:creationId xmlns:a16="http://schemas.microsoft.com/office/drawing/2014/main" id="{CEDD7367-61A3-2700-91DA-E8D4064477A2}"/>
              </a:ext>
            </a:extLst>
          </p:cNvPr>
          <p:cNvSpPr txBox="1"/>
          <p:nvPr/>
        </p:nvSpPr>
        <p:spPr>
          <a:xfrm>
            <a:off x="424069" y="1564102"/>
            <a:ext cx="9846366" cy="461665"/>
          </a:xfrm>
          <a:prstGeom prst="rect">
            <a:avLst/>
          </a:prstGeom>
          <a:noFill/>
          <a:ln w="28575">
            <a:solidFill>
              <a:srgbClr val="134C13"/>
            </a:solidFill>
          </a:ln>
        </p:spPr>
        <p:txBody>
          <a:bodyPr wrap="square">
            <a:spAutoFit/>
          </a:bodyPr>
          <a:lstStyle/>
          <a:p>
            <a:r>
              <a:rPr lang="en-BE" sz="2400" dirty="0"/>
              <a:t>How do I find all test cases that are necessary to ensure good fault detection?</a:t>
            </a:r>
          </a:p>
        </p:txBody>
      </p:sp>
      <p:grpSp>
        <p:nvGrpSpPr>
          <p:cNvPr id="23" name="Group 22">
            <a:extLst>
              <a:ext uri="{FF2B5EF4-FFF2-40B4-BE49-F238E27FC236}">
                <a16:creationId xmlns:a16="http://schemas.microsoft.com/office/drawing/2014/main" id="{37411763-691A-C246-0EED-53A94368E9C5}"/>
              </a:ext>
            </a:extLst>
          </p:cNvPr>
          <p:cNvGrpSpPr/>
          <p:nvPr/>
        </p:nvGrpSpPr>
        <p:grpSpPr>
          <a:xfrm>
            <a:off x="1338470" y="2340516"/>
            <a:ext cx="1431234" cy="1804101"/>
            <a:chOff x="1589321" y="2896479"/>
            <a:chExt cx="1431234" cy="1804101"/>
          </a:xfrm>
        </p:grpSpPr>
        <p:pic>
          <p:nvPicPr>
            <p:cNvPr id="12298" name="Picture 10" descr="Testing Web Design Vector SVG Icon - SVG Repo">
              <a:extLst>
                <a:ext uri="{FF2B5EF4-FFF2-40B4-BE49-F238E27FC236}">
                  <a16:creationId xmlns:a16="http://schemas.microsoft.com/office/drawing/2014/main" id="{67F6628C-C7B0-6472-FDCF-E6D00DACB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321" y="3269346"/>
              <a:ext cx="1431234" cy="14312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F9795F2-21E6-84D7-4487-0366B356509A}"/>
                </a:ext>
              </a:extLst>
            </p:cNvPr>
            <p:cNvSpPr txBox="1"/>
            <p:nvPr/>
          </p:nvSpPr>
          <p:spPr>
            <a:xfrm>
              <a:off x="1589321" y="2896479"/>
              <a:ext cx="1431234" cy="400110"/>
            </a:xfrm>
            <a:prstGeom prst="rect">
              <a:avLst/>
            </a:prstGeom>
            <a:noFill/>
          </p:spPr>
          <p:txBody>
            <a:bodyPr wrap="square" rtlCol="0">
              <a:spAutoFit/>
            </a:bodyPr>
            <a:lstStyle/>
            <a:p>
              <a:r>
                <a:rPr lang="en-BE" sz="2000" dirty="0"/>
                <a:t>Test cases</a:t>
              </a:r>
            </a:p>
          </p:txBody>
        </p:sp>
      </p:grpSp>
      <p:grpSp>
        <p:nvGrpSpPr>
          <p:cNvPr id="44" name="Group 43">
            <a:extLst>
              <a:ext uri="{FF2B5EF4-FFF2-40B4-BE49-F238E27FC236}">
                <a16:creationId xmlns:a16="http://schemas.microsoft.com/office/drawing/2014/main" id="{634B74E6-C26E-7BA4-8F66-235396749566}"/>
              </a:ext>
            </a:extLst>
          </p:cNvPr>
          <p:cNvGrpSpPr/>
          <p:nvPr/>
        </p:nvGrpSpPr>
        <p:grpSpPr>
          <a:xfrm>
            <a:off x="2994991" y="2358084"/>
            <a:ext cx="6451245" cy="1943260"/>
            <a:chOff x="2994991" y="2358084"/>
            <a:chExt cx="6451245" cy="1943260"/>
          </a:xfrm>
        </p:grpSpPr>
        <p:grpSp>
          <p:nvGrpSpPr>
            <p:cNvPr id="21" name="Group 20">
              <a:extLst>
                <a:ext uri="{FF2B5EF4-FFF2-40B4-BE49-F238E27FC236}">
                  <a16:creationId xmlns:a16="http://schemas.microsoft.com/office/drawing/2014/main" id="{3F6647A2-E54B-948A-2B9C-258AF664FD04}"/>
                </a:ext>
              </a:extLst>
            </p:cNvPr>
            <p:cNvGrpSpPr/>
            <p:nvPr/>
          </p:nvGrpSpPr>
          <p:grpSpPr>
            <a:xfrm>
              <a:off x="6732105" y="2358084"/>
              <a:ext cx="2714131" cy="1943260"/>
              <a:chOff x="4134680" y="2687252"/>
              <a:chExt cx="2714131" cy="1943260"/>
            </a:xfrm>
          </p:grpSpPr>
          <p:grpSp>
            <p:nvGrpSpPr>
              <p:cNvPr id="19" name="Group 18">
                <a:extLst>
                  <a:ext uri="{FF2B5EF4-FFF2-40B4-BE49-F238E27FC236}">
                    <a16:creationId xmlns:a16="http://schemas.microsoft.com/office/drawing/2014/main" id="{28953D01-9D04-567E-27E9-99AC049526D3}"/>
                  </a:ext>
                </a:extLst>
              </p:cNvPr>
              <p:cNvGrpSpPr/>
              <p:nvPr/>
            </p:nvGrpSpPr>
            <p:grpSpPr>
              <a:xfrm>
                <a:off x="4134680" y="3049121"/>
                <a:ext cx="2714131" cy="1581391"/>
                <a:chOff x="3326297" y="2638304"/>
                <a:chExt cx="2714131" cy="1581391"/>
              </a:xfrm>
            </p:grpSpPr>
            <p:pic>
              <p:nvPicPr>
                <p:cNvPr id="18" name="Picture 4" descr="Definition of a test case – Bartek Rohard Warszawski">
                  <a:extLst>
                    <a:ext uri="{FF2B5EF4-FFF2-40B4-BE49-F238E27FC236}">
                      <a16:creationId xmlns:a16="http://schemas.microsoft.com/office/drawing/2014/main" id="{75F63DCF-FAD4-9052-E8E0-C328294E6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60404">
                  <a:off x="4654075" y="2638304"/>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and drawn Growing bar graph icon in black on a white background. doodle  style Vector illustration 4473584 Vector Art at Vecteezy">
                  <a:extLst>
                    <a:ext uri="{FF2B5EF4-FFF2-40B4-BE49-F238E27FC236}">
                      <a16:creationId xmlns:a16="http://schemas.microsoft.com/office/drawing/2014/main" id="{F852AAD4-F542-E28B-4EE7-4961F881CB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0" t="22807" r="20049" b="22807"/>
                <a:stretch/>
              </p:blipFill>
              <p:spPr bwMode="auto">
                <a:xfrm>
                  <a:off x="3326297" y="2703788"/>
                  <a:ext cx="1431234" cy="138425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700ACE4F-B21A-A612-8629-A1D6F53B432C}"/>
                  </a:ext>
                </a:extLst>
              </p:cNvPr>
              <p:cNvSpPr txBox="1"/>
              <p:nvPr/>
            </p:nvSpPr>
            <p:spPr>
              <a:xfrm>
                <a:off x="4492488" y="2687252"/>
                <a:ext cx="2332383" cy="400110"/>
              </a:xfrm>
              <a:prstGeom prst="rect">
                <a:avLst/>
              </a:prstGeom>
              <a:noFill/>
            </p:spPr>
            <p:txBody>
              <a:bodyPr wrap="square" rtlCol="0">
                <a:spAutoFit/>
              </a:bodyPr>
              <a:lstStyle/>
              <a:p>
                <a:r>
                  <a:rPr lang="en-BE" sz="2000" dirty="0"/>
                  <a:t>High Test Coverage</a:t>
                </a:r>
              </a:p>
            </p:txBody>
          </p:sp>
        </p:grpSp>
        <p:grpSp>
          <p:nvGrpSpPr>
            <p:cNvPr id="27" name="Group 26">
              <a:extLst>
                <a:ext uri="{FF2B5EF4-FFF2-40B4-BE49-F238E27FC236}">
                  <a16:creationId xmlns:a16="http://schemas.microsoft.com/office/drawing/2014/main" id="{14CB966C-733B-7116-9805-9285CC7802FC}"/>
                </a:ext>
              </a:extLst>
            </p:cNvPr>
            <p:cNvGrpSpPr/>
            <p:nvPr/>
          </p:nvGrpSpPr>
          <p:grpSpPr>
            <a:xfrm>
              <a:off x="2994991" y="3059668"/>
              <a:ext cx="3498574" cy="369332"/>
              <a:chOff x="2994991" y="3970930"/>
              <a:chExt cx="3498574" cy="369332"/>
            </a:xfrm>
          </p:grpSpPr>
          <p:cxnSp>
            <p:nvCxnSpPr>
              <p:cNvPr id="25" name="Straight Arrow Connector 24">
                <a:extLst>
                  <a:ext uri="{FF2B5EF4-FFF2-40B4-BE49-F238E27FC236}">
                    <a16:creationId xmlns:a16="http://schemas.microsoft.com/office/drawing/2014/main" id="{BC7CD32C-AA3B-4333-FD3C-73EAF5A92960}"/>
                  </a:ext>
                </a:extLst>
              </p:cNvPr>
              <p:cNvCxnSpPr/>
              <p:nvPr/>
            </p:nvCxnSpPr>
            <p:spPr>
              <a:xfrm>
                <a:off x="2994991" y="4340262"/>
                <a:ext cx="34985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216F57F-B621-4EBF-7148-871053E3DD59}"/>
                  </a:ext>
                </a:extLst>
              </p:cNvPr>
              <p:cNvSpPr txBox="1"/>
              <p:nvPr/>
            </p:nvSpPr>
            <p:spPr>
              <a:xfrm>
                <a:off x="4214191" y="3970930"/>
                <a:ext cx="1047316" cy="369332"/>
              </a:xfrm>
              <a:prstGeom prst="rect">
                <a:avLst/>
              </a:prstGeom>
              <a:noFill/>
            </p:spPr>
            <p:txBody>
              <a:bodyPr wrap="square" rtlCol="0">
                <a:spAutoFit/>
              </a:bodyPr>
              <a:lstStyle/>
              <a:p>
                <a:r>
                  <a:rPr lang="en-BE" dirty="0"/>
                  <a:t>Select</a:t>
                </a:r>
              </a:p>
            </p:txBody>
          </p:sp>
        </p:grpSp>
      </p:grpSp>
      <p:grpSp>
        <p:nvGrpSpPr>
          <p:cNvPr id="33" name="Group 32">
            <a:extLst>
              <a:ext uri="{FF2B5EF4-FFF2-40B4-BE49-F238E27FC236}">
                <a16:creationId xmlns:a16="http://schemas.microsoft.com/office/drawing/2014/main" id="{7369A6F9-FA91-466A-69F2-0121380D322F}"/>
              </a:ext>
            </a:extLst>
          </p:cNvPr>
          <p:cNvGrpSpPr/>
          <p:nvPr/>
        </p:nvGrpSpPr>
        <p:grpSpPr>
          <a:xfrm>
            <a:off x="1384852" y="4267200"/>
            <a:ext cx="1338469" cy="2234344"/>
            <a:chOff x="1384852" y="4267200"/>
            <a:chExt cx="1338469" cy="2234344"/>
          </a:xfrm>
        </p:grpSpPr>
        <p:grpSp>
          <p:nvGrpSpPr>
            <p:cNvPr id="31" name="Group 30">
              <a:extLst>
                <a:ext uri="{FF2B5EF4-FFF2-40B4-BE49-F238E27FC236}">
                  <a16:creationId xmlns:a16="http://schemas.microsoft.com/office/drawing/2014/main" id="{1516D8B7-1954-FE16-6738-6EE0F14FE6B4}"/>
                </a:ext>
              </a:extLst>
            </p:cNvPr>
            <p:cNvGrpSpPr/>
            <p:nvPr/>
          </p:nvGrpSpPr>
          <p:grpSpPr>
            <a:xfrm>
              <a:off x="1384852" y="5595731"/>
              <a:ext cx="1338469" cy="905813"/>
              <a:chOff x="1338470" y="5654927"/>
              <a:chExt cx="1338469" cy="905813"/>
            </a:xfrm>
          </p:grpSpPr>
          <p:pic>
            <p:nvPicPr>
              <p:cNvPr id="12302" name="Picture 14" descr="Premium Vector | Infinity symbol or sign, infinity icon vector illustration">
                <a:extLst>
                  <a:ext uri="{FF2B5EF4-FFF2-40B4-BE49-F238E27FC236}">
                    <a16:creationId xmlns:a16="http://schemas.microsoft.com/office/drawing/2014/main" id="{B5A3F020-03D8-DE13-CBF6-94AC1CC898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12" t="29539" r="26696" b="32367"/>
              <a:stretch/>
            </p:blipFill>
            <p:spPr bwMode="auto">
              <a:xfrm>
                <a:off x="1338470" y="5654927"/>
                <a:ext cx="1235150" cy="6072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0187BE-A155-BB77-0CF2-CBF5E49CC990}"/>
                  </a:ext>
                </a:extLst>
              </p:cNvPr>
              <p:cNvSpPr txBox="1"/>
              <p:nvPr/>
            </p:nvSpPr>
            <p:spPr>
              <a:xfrm>
                <a:off x="1338470" y="6160630"/>
                <a:ext cx="1338469" cy="400110"/>
              </a:xfrm>
              <a:prstGeom prst="rect">
                <a:avLst/>
              </a:prstGeom>
              <a:noFill/>
            </p:spPr>
            <p:txBody>
              <a:bodyPr wrap="square" rtlCol="0">
                <a:spAutoFit/>
              </a:bodyPr>
              <a:lstStyle/>
              <a:p>
                <a:r>
                  <a:rPr lang="en-BE" sz="2000" dirty="0"/>
                  <a:t>Test cases</a:t>
                </a:r>
              </a:p>
            </p:txBody>
          </p:sp>
        </p:grpSp>
        <p:grpSp>
          <p:nvGrpSpPr>
            <p:cNvPr id="32" name="Group 31">
              <a:extLst>
                <a:ext uri="{FF2B5EF4-FFF2-40B4-BE49-F238E27FC236}">
                  <a16:creationId xmlns:a16="http://schemas.microsoft.com/office/drawing/2014/main" id="{5325CBB0-9ACC-DC16-1E61-6B68D1AB762E}"/>
                </a:ext>
              </a:extLst>
            </p:cNvPr>
            <p:cNvGrpSpPr/>
            <p:nvPr/>
          </p:nvGrpSpPr>
          <p:grpSpPr>
            <a:xfrm>
              <a:off x="2007704" y="4267200"/>
              <a:ext cx="612298" cy="1205948"/>
              <a:chOff x="2007704" y="4267200"/>
              <a:chExt cx="612298" cy="1205948"/>
            </a:xfrm>
          </p:grpSpPr>
          <p:pic>
            <p:nvPicPr>
              <p:cNvPr id="12304" name="Picture 16" descr="Combination - Aptitude - DYclassroom | Have fun learning :-)">
                <a:extLst>
                  <a:ext uri="{FF2B5EF4-FFF2-40B4-BE49-F238E27FC236}">
                    <a16:creationId xmlns:a16="http://schemas.microsoft.com/office/drawing/2014/main" id="{E2B52F13-5B43-F29F-760D-3F9B85216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13" r="78458" b="27336"/>
              <a:stretch/>
            </p:blipFill>
            <p:spPr bwMode="auto">
              <a:xfrm>
                <a:off x="2102660" y="4605123"/>
                <a:ext cx="517342" cy="4918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352E8984-D753-1442-1A49-A815BFD1DF9D}"/>
                  </a:ext>
                </a:extLst>
              </p:cNvPr>
              <p:cNvCxnSpPr/>
              <p:nvPr/>
            </p:nvCxnSpPr>
            <p:spPr>
              <a:xfrm>
                <a:off x="2007704" y="4267200"/>
                <a:ext cx="0" cy="12059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70913CD-1C93-92B3-C5B4-C51111203903}"/>
              </a:ext>
            </a:extLst>
          </p:cNvPr>
          <p:cNvGrpSpPr/>
          <p:nvPr/>
        </p:nvGrpSpPr>
        <p:grpSpPr>
          <a:xfrm>
            <a:off x="2723321" y="5553244"/>
            <a:ext cx="2130059" cy="988312"/>
            <a:chOff x="2723321" y="5553244"/>
            <a:chExt cx="2130059" cy="988312"/>
          </a:xfrm>
        </p:grpSpPr>
        <p:pic>
          <p:nvPicPr>
            <p:cNvPr id="12306" name="Picture 18" descr="Time budget icon 3738385 Vector Art at Vecteezy">
              <a:extLst>
                <a:ext uri="{FF2B5EF4-FFF2-40B4-BE49-F238E27FC236}">
                  <a16:creationId xmlns:a16="http://schemas.microsoft.com/office/drawing/2014/main" id="{2F887284-5E1D-460A-5EB3-BF4DFC85D5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21" t="6764" r="11546" b="6667"/>
            <a:stretch/>
          </p:blipFill>
          <p:spPr bwMode="auto">
            <a:xfrm>
              <a:off x="4037129" y="5553244"/>
              <a:ext cx="816251" cy="909049"/>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Problem flat gradient icon Royalty Free Vector Image">
              <a:extLst>
                <a:ext uri="{FF2B5EF4-FFF2-40B4-BE49-F238E27FC236}">
                  <a16:creationId xmlns:a16="http://schemas.microsoft.com/office/drawing/2014/main" id="{DA65FA28-4A43-130C-455A-FFE7D23E91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31" r="12536" b="29539"/>
            <a:stretch/>
          </p:blipFill>
          <p:spPr bwMode="auto">
            <a:xfrm>
              <a:off x="3101929" y="6001108"/>
              <a:ext cx="556592" cy="54044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A4D68FC7-117D-FCD0-F026-B50AFB502FEF}"/>
                </a:ext>
              </a:extLst>
            </p:cNvPr>
            <p:cNvCxnSpPr/>
            <p:nvPr/>
          </p:nvCxnSpPr>
          <p:spPr>
            <a:xfrm flipH="1">
              <a:off x="2723321" y="5899339"/>
              <a:ext cx="11728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7BCC6E8-8B2E-316B-CE4A-56F622374A72}"/>
              </a:ext>
            </a:extLst>
          </p:cNvPr>
          <p:cNvGrpSpPr/>
          <p:nvPr/>
        </p:nvGrpSpPr>
        <p:grpSpPr>
          <a:xfrm>
            <a:off x="2723321" y="3975652"/>
            <a:ext cx="3770244" cy="1620079"/>
            <a:chOff x="2723321" y="3975652"/>
            <a:chExt cx="3770244" cy="1620079"/>
          </a:xfrm>
        </p:grpSpPr>
        <p:cxnSp>
          <p:nvCxnSpPr>
            <p:cNvPr id="38" name="Straight Arrow Connector 37">
              <a:extLst>
                <a:ext uri="{FF2B5EF4-FFF2-40B4-BE49-F238E27FC236}">
                  <a16:creationId xmlns:a16="http://schemas.microsoft.com/office/drawing/2014/main" id="{07C3FBBA-32F5-4711-1F71-C8C75AA21045}"/>
                </a:ext>
              </a:extLst>
            </p:cNvPr>
            <p:cNvCxnSpPr/>
            <p:nvPr/>
          </p:nvCxnSpPr>
          <p:spPr>
            <a:xfrm flipV="1">
              <a:off x="2723321" y="3975652"/>
              <a:ext cx="3770244" cy="16200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12" name="Picture 24" descr="the new code – Slash Page Load Times With CSS Font Subsetting">
              <a:extLst>
                <a:ext uri="{FF2B5EF4-FFF2-40B4-BE49-F238E27FC236}">
                  <a16:creationId xmlns:a16="http://schemas.microsoft.com/office/drawing/2014/main" id="{FA1AB3A4-829C-E4A0-6455-AFB3D9B83F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137429">
              <a:off x="3869297" y="4117996"/>
              <a:ext cx="910790" cy="682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5B0841F-5D4B-72BE-45CD-BA0921014235}"/>
              </a:ext>
            </a:extLst>
          </p:cNvPr>
          <p:cNvGrpSpPr/>
          <p:nvPr/>
        </p:nvGrpSpPr>
        <p:grpSpPr>
          <a:xfrm>
            <a:off x="7872181" y="4384117"/>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Partitioning/Class</a:t>
              </a:r>
            </a:p>
          </p:txBody>
        </p:sp>
      </p:grpSp>
      <p:grpSp>
        <p:nvGrpSpPr>
          <p:cNvPr id="43" name="Group 42">
            <a:extLst>
              <a:ext uri="{FF2B5EF4-FFF2-40B4-BE49-F238E27FC236}">
                <a16:creationId xmlns:a16="http://schemas.microsoft.com/office/drawing/2014/main" id="{E97443DE-9435-650E-8516-578FBB9CAF63}"/>
              </a:ext>
            </a:extLst>
          </p:cNvPr>
          <p:cNvGrpSpPr/>
          <p:nvPr/>
        </p:nvGrpSpPr>
        <p:grpSpPr>
          <a:xfrm>
            <a:off x="7767799" y="5521963"/>
            <a:ext cx="3224483" cy="1171154"/>
            <a:chOff x="7701539" y="5521963"/>
            <a:chExt cx="3224483" cy="1171154"/>
          </a:xfrm>
        </p:grpSpPr>
        <p:pic>
          <p:nvPicPr>
            <p:cNvPr id="12314" name="Picture 26" descr="Guide To 5 Test Case Design Techniques With Examples - Lotus QA - Leading  IT Outsourcing Company In Vietnam">
              <a:extLst>
                <a:ext uri="{FF2B5EF4-FFF2-40B4-BE49-F238E27FC236}">
                  <a16:creationId xmlns:a16="http://schemas.microsoft.com/office/drawing/2014/main" id="{611496FD-9561-ED5F-264A-7D2A76CE944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89280D6-C4DA-87C8-EA05-2F06366484E7}"/>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49" name="Group 48">
            <a:extLst>
              <a:ext uri="{FF2B5EF4-FFF2-40B4-BE49-F238E27FC236}">
                <a16:creationId xmlns:a16="http://schemas.microsoft.com/office/drawing/2014/main" id="{9D9F2EDD-DE1F-33EC-5CC6-AE69383237BE}"/>
              </a:ext>
            </a:extLst>
          </p:cNvPr>
          <p:cNvGrpSpPr/>
          <p:nvPr/>
        </p:nvGrpSpPr>
        <p:grpSpPr>
          <a:xfrm>
            <a:off x="4994370" y="4399812"/>
            <a:ext cx="2846704" cy="2391837"/>
            <a:chOff x="4994370" y="4399812"/>
            <a:chExt cx="2846704" cy="2391837"/>
          </a:xfrm>
        </p:grpSpPr>
        <p:sp>
          <p:nvSpPr>
            <p:cNvPr id="45" name="Left Brace 44">
              <a:extLst>
                <a:ext uri="{FF2B5EF4-FFF2-40B4-BE49-F238E27FC236}">
                  <a16:creationId xmlns:a16="http://schemas.microsoft.com/office/drawing/2014/main" id="{61BFB2B4-452C-C3EF-5720-8F1D780799A4}"/>
                </a:ext>
              </a:extLst>
            </p:cNvPr>
            <p:cNvSpPr/>
            <p:nvPr/>
          </p:nvSpPr>
          <p:spPr>
            <a:xfrm>
              <a:off x="7566316" y="4399812"/>
              <a:ext cx="274758" cy="2391837"/>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47" name="Straight Arrow Connector 46">
              <a:extLst>
                <a:ext uri="{FF2B5EF4-FFF2-40B4-BE49-F238E27FC236}">
                  <a16:creationId xmlns:a16="http://schemas.microsoft.com/office/drawing/2014/main" id="{58486362-4EBB-279B-43D5-457717D06157}"/>
                </a:ext>
              </a:extLst>
            </p:cNvPr>
            <p:cNvCxnSpPr>
              <a:cxnSpLocks/>
            </p:cNvCxnSpPr>
            <p:nvPr/>
          </p:nvCxnSpPr>
          <p:spPr>
            <a:xfrm>
              <a:off x="4994370" y="4785691"/>
              <a:ext cx="2453352" cy="7675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dissolve">
                                      <p:cBhvr>
                                        <p:cTn id="16" dur="10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dissolve">
                                      <p:cBhvr>
                                        <p:cTn id="36" dur="500"/>
                                        <p:tgtEl>
                                          <p:spTgt spid="49"/>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grpSp>
        <p:nvGrpSpPr>
          <p:cNvPr id="42" name="Group 41">
            <a:extLst>
              <a:ext uri="{FF2B5EF4-FFF2-40B4-BE49-F238E27FC236}">
                <a16:creationId xmlns:a16="http://schemas.microsoft.com/office/drawing/2014/main" id="{B5B0841F-5D4B-72BE-45CD-BA0921014235}"/>
              </a:ext>
            </a:extLst>
          </p:cNvPr>
          <p:cNvGrpSpPr/>
          <p:nvPr/>
        </p:nvGrpSpPr>
        <p:grpSpPr>
          <a:xfrm>
            <a:off x="3578477" y="1325563"/>
            <a:ext cx="3107243" cy="1044406"/>
            <a:chOff x="7872181" y="4384117"/>
            <a:chExt cx="3107243" cy="1044406"/>
          </a:xfrm>
        </p:grpSpPr>
        <p:pic>
          <p:nvPicPr>
            <p:cNvPr id="12316" name="Picture 28" descr="Equivalence Partitioning - ppt download">
              <a:extLst>
                <a:ext uri="{FF2B5EF4-FFF2-40B4-BE49-F238E27FC236}">
                  <a16:creationId xmlns:a16="http://schemas.microsoft.com/office/drawing/2014/main" id="{CBFB5C41-00C9-74C3-F931-F5009824FCC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703" b="93620" l="10938" r="86719">
                          <a14:foregroundMark x1="18945" y1="73828" x2="18945" y2="73828"/>
                          <a14:foregroundMark x1="15332" y1="89714" x2="15332" y2="89714"/>
                          <a14:foregroundMark x1="11035" y1="91406" x2="11035" y2="91406"/>
                          <a14:foregroundMark x1="84180" y1="89844" x2="84180" y2="89844"/>
                          <a14:foregroundMark x1="86816" y1="90234" x2="86816" y2="90234"/>
                          <a14:foregroundMark x1="62500" y1="90234" x2="62500" y2="90234"/>
                          <a14:foregroundMark x1="49609" y1="91016" x2="49609" y2="91016"/>
                          <a14:foregroundMark x1="38281" y1="74609" x2="38281" y2="74609"/>
                          <a14:foregroundMark x1="39844" y1="80990" x2="39844" y2="80990"/>
                          <a14:foregroundMark x1="39746" y1="77734" x2="40245" y2="84392"/>
                          <a14:foregroundMark x1="39258" y1="86328" x2="40430" y2="86328"/>
                          <a14:foregroundMark x1="40137" y1="77865" x2="40723" y2="86328"/>
                          <a14:foregroundMark x1="40114" y1="76648" x2="40332" y2="79557"/>
                          <a14:foregroundMark x1="40232" y1="76975" x2="41113" y2="76953"/>
                          <a14:foregroundMark x1="35840" y1="77083" x2="37824" y2="77034"/>
                          <a14:foregroundMark x1="41113" y1="76953" x2="41699" y2="76953"/>
                          <a14:foregroundMark x1="16406" y1="70703" x2="21582" y2="70964"/>
                          <a14:foregroundMark x1="21582" y1="70964" x2="24805" y2="76432"/>
                          <a14:foregroundMark x1="24805" y1="76432" x2="19238" y2="77214"/>
                          <a14:foregroundMark x1="19238" y1="77214" x2="17285" y2="71354"/>
                          <a14:foregroundMark x1="55176" y1="71484" x2="58105" y2="77344"/>
                          <a14:foregroundMark x1="58105" y1="77344" x2="63379" y2="77734"/>
                          <a14:foregroundMark x1="63379" y1="77734" x2="61523" y2="70964"/>
                          <a14:foregroundMark x1="61523" y1="70964" x2="55664" y2="70703"/>
                          <a14:foregroundMark x1="74902" y1="71354" x2="75391" y2="75911"/>
                          <a14:backgroundMark x1="36914" y1="78516" x2="38965" y2="86198"/>
                          <a14:backgroundMark x1="37207" y1="78255" x2="39453" y2="78516"/>
                        </a14:backgroundRemoval>
                      </a14:imgEffect>
                    </a14:imgLayer>
                  </a14:imgProps>
                </a:ext>
                <a:ext uri="{28A0092B-C50C-407E-A947-70E740481C1C}">
                  <a14:useLocalDpi xmlns:a14="http://schemas.microsoft.com/office/drawing/2010/main" val="0"/>
                </a:ext>
              </a:extLst>
            </a:blip>
            <a:srcRect l="9565" t="68771" r="9565" b="3569"/>
            <a:stretch/>
          </p:blipFill>
          <p:spPr bwMode="auto">
            <a:xfrm>
              <a:off x="7872181" y="4631446"/>
              <a:ext cx="3107243" cy="7970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D0CE6F-AB27-C20E-2F74-47DAEDC5A835}"/>
                </a:ext>
              </a:extLst>
            </p:cNvPr>
            <p:cNvSpPr txBox="1"/>
            <p:nvPr/>
          </p:nvSpPr>
          <p:spPr>
            <a:xfrm>
              <a:off x="8335614" y="4384117"/>
              <a:ext cx="2438400" cy="307777"/>
            </a:xfrm>
            <a:prstGeom prst="rect">
              <a:avLst/>
            </a:prstGeom>
            <a:noFill/>
          </p:spPr>
          <p:txBody>
            <a:bodyPr wrap="square" rtlCol="0">
              <a:spAutoFit/>
            </a:bodyPr>
            <a:lstStyle/>
            <a:p>
              <a:r>
                <a:rPr lang="en-BE" sz="1400" dirty="0"/>
                <a:t>Equivalence Partitioning</a:t>
              </a:r>
            </a:p>
          </p:txBody>
        </p:sp>
      </p:grpSp>
      <p:grpSp>
        <p:nvGrpSpPr>
          <p:cNvPr id="10" name="Group 9">
            <a:extLst>
              <a:ext uri="{FF2B5EF4-FFF2-40B4-BE49-F238E27FC236}">
                <a16:creationId xmlns:a16="http://schemas.microsoft.com/office/drawing/2014/main" id="{21B8C84B-5DDD-0068-01A8-28D3736357AA}"/>
              </a:ext>
            </a:extLst>
          </p:cNvPr>
          <p:cNvGrpSpPr/>
          <p:nvPr/>
        </p:nvGrpSpPr>
        <p:grpSpPr>
          <a:xfrm>
            <a:off x="2346025" y="2361730"/>
            <a:ext cx="4065102" cy="376486"/>
            <a:chOff x="2346025" y="2361730"/>
            <a:chExt cx="4065102" cy="376486"/>
          </a:xfrm>
        </p:grpSpPr>
        <p:sp>
          <p:nvSpPr>
            <p:cNvPr id="2" name="TextBox 1">
              <a:extLst>
                <a:ext uri="{FF2B5EF4-FFF2-40B4-BE49-F238E27FC236}">
                  <a16:creationId xmlns:a16="http://schemas.microsoft.com/office/drawing/2014/main" id="{D6D3832A-9C8A-0B74-5E6E-DBC05084191D}"/>
                </a:ext>
              </a:extLst>
            </p:cNvPr>
            <p:cNvSpPr txBox="1"/>
            <p:nvPr/>
          </p:nvSpPr>
          <p:spPr>
            <a:xfrm>
              <a:off x="2346025" y="2367799"/>
              <a:ext cx="1232452" cy="369332"/>
            </a:xfrm>
            <a:prstGeom prst="rect">
              <a:avLst/>
            </a:prstGeom>
            <a:noFill/>
            <a:ln w="38100">
              <a:noFill/>
            </a:ln>
          </p:spPr>
          <p:txBody>
            <a:bodyPr wrap="square" rtlCol="0">
              <a:spAutoFit/>
            </a:bodyPr>
            <a:lstStyle/>
            <a:p>
              <a:pPr algn="ctr"/>
              <a:r>
                <a:rPr lang="en-BE" dirty="0"/>
                <a:t>Partitions:</a:t>
              </a:r>
            </a:p>
          </p:txBody>
        </p:sp>
        <p:sp>
          <p:nvSpPr>
            <p:cNvPr id="5" name="TextBox 4">
              <a:extLst>
                <a:ext uri="{FF2B5EF4-FFF2-40B4-BE49-F238E27FC236}">
                  <a16:creationId xmlns:a16="http://schemas.microsoft.com/office/drawing/2014/main" id="{17DE5ADD-FEB0-8546-A8B8-535FBA35B466}"/>
                </a:ext>
              </a:extLst>
            </p:cNvPr>
            <p:cNvSpPr txBox="1"/>
            <p:nvPr/>
          </p:nvSpPr>
          <p:spPr>
            <a:xfrm>
              <a:off x="3866318" y="2361730"/>
              <a:ext cx="351184" cy="369332"/>
            </a:xfrm>
            <a:prstGeom prst="rect">
              <a:avLst/>
            </a:prstGeom>
            <a:noFill/>
            <a:ln w="28575">
              <a:solidFill>
                <a:srgbClr val="134C13"/>
              </a:solidFill>
            </a:ln>
          </p:spPr>
          <p:txBody>
            <a:bodyPr wrap="square" rtlCol="0">
              <a:spAutoFit/>
            </a:bodyPr>
            <a:lstStyle/>
            <a:p>
              <a:r>
                <a:rPr lang="en-BE" dirty="0"/>
                <a:t>1</a:t>
              </a:r>
            </a:p>
          </p:txBody>
        </p:sp>
        <p:sp>
          <p:nvSpPr>
            <p:cNvPr id="7" name="TextBox 6">
              <a:extLst>
                <a:ext uri="{FF2B5EF4-FFF2-40B4-BE49-F238E27FC236}">
                  <a16:creationId xmlns:a16="http://schemas.microsoft.com/office/drawing/2014/main" id="{A51B6D1F-BBA6-255D-B047-155AF3EBDE78}"/>
                </a:ext>
              </a:extLst>
            </p:cNvPr>
            <p:cNvSpPr txBox="1"/>
            <p:nvPr/>
          </p:nvSpPr>
          <p:spPr>
            <a:xfrm>
              <a:off x="4547539" y="2368884"/>
              <a:ext cx="351184" cy="369332"/>
            </a:xfrm>
            <a:prstGeom prst="rect">
              <a:avLst/>
            </a:prstGeom>
            <a:noFill/>
            <a:ln w="28575">
              <a:solidFill>
                <a:srgbClr val="134C13"/>
              </a:solidFill>
            </a:ln>
          </p:spPr>
          <p:txBody>
            <a:bodyPr wrap="square" rtlCol="0">
              <a:spAutoFit/>
            </a:bodyPr>
            <a:lstStyle/>
            <a:p>
              <a:r>
                <a:rPr lang="en-BE" dirty="0"/>
                <a:t>2</a:t>
              </a:r>
            </a:p>
          </p:txBody>
        </p:sp>
        <p:sp>
          <p:nvSpPr>
            <p:cNvPr id="8" name="TextBox 7">
              <a:extLst>
                <a:ext uri="{FF2B5EF4-FFF2-40B4-BE49-F238E27FC236}">
                  <a16:creationId xmlns:a16="http://schemas.microsoft.com/office/drawing/2014/main" id="{B02CEA5F-817A-9253-8E64-A6BF19581F4D}"/>
                </a:ext>
              </a:extLst>
            </p:cNvPr>
            <p:cNvSpPr txBox="1"/>
            <p:nvPr/>
          </p:nvSpPr>
          <p:spPr>
            <a:xfrm>
              <a:off x="5276019" y="2361730"/>
              <a:ext cx="351184" cy="369332"/>
            </a:xfrm>
            <a:prstGeom prst="rect">
              <a:avLst/>
            </a:prstGeom>
            <a:noFill/>
            <a:ln w="28575">
              <a:solidFill>
                <a:srgbClr val="134C13"/>
              </a:solidFill>
            </a:ln>
          </p:spPr>
          <p:txBody>
            <a:bodyPr wrap="square" rtlCol="0">
              <a:spAutoFit/>
            </a:bodyPr>
            <a:lstStyle/>
            <a:p>
              <a:r>
                <a:rPr lang="en-BE" dirty="0"/>
                <a:t>3</a:t>
              </a:r>
            </a:p>
          </p:txBody>
        </p:sp>
        <p:sp>
          <p:nvSpPr>
            <p:cNvPr id="9" name="TextBox 8">
              <a:extLst>
                <a:ext uri="{FF2B5EF4-FFF2-40B4-BE49-F238E27FC236}">
                  <a16:creationId xmlns:a16="http://schemas.microsoft.com/office/drawing/2014/main" id="{7806E94D-7E65-D49C-D327-576B35DA2DBE}"/>
                </a:ext>
              </a:extLst>
            </p:cNvPr>
            <p:cNvSpPr txBox="1"/>
            <p:nvPr/>
          </p:nvSpPr>
          <p:spPr>
            <a:xfrm>
              <a:off x="6059943" y="2368884"/>
              <a:ext cx="351184" cy="369332"/>
            </a:xfrm>
            <a:prstGeom prst="rect">
              <a:avLst/>
            </a:prstGeom>
            <a:noFill/>
            <a:ln w="28575">
              <a:solidFill>
                <a:srgbClr val="134C13"/>
              </a:solidFill>
            </a:ln>
          </p:spPr>
          <p:txBody>
            <a:bodyPr wrap="square" rtlCol="0">
              <a:spAutoFit/>
            </a:bodyPr>
            <a:lstStyle/>
            <a:p>
              <a:r>
                <a:rPr lang="en-BE" dirty="0"/>
                <a:t>4</a:t>
              </a:r>
            </a:p>
          </p:txBody>
        </p:sp>
      </p:grpSp>
      <p:grpSp>
        <p:nvGrpSpPr>
          <p:cNvPr id="14" name="Group 13">
            <a:extLst>
              <a:ext uri="{FF2B5EF4-FFF2-40B4-BE49-F238E27FC236}">
                <a16:creationId xmlns:a16="http://schemas.microsoft.com/office/drawing/2014/main" id="{DB0FD06C-4813-F064-6578-95B829C838FE}"/>
              </a:ext>
            </a:extLst>
          </p:cNvPr>
          <p:cNvGrpSpPr/>
          <p:nvPr/>
        </p:nvGrpSpPr>
        <p:grpSpPr>
          <a:xfrm>
            <a:off x="2045800" y="3011789"/>
            <a:ext cx="6811621" cy="1846660"/>
            <a:chOff x="2045800" y="3011789"/>
            <a:chExt cx="6811621" cy="1846660"/>
          </a:xfrm>
        </p:grpSpPr>
        <p:sp>
          <p:nvSpPr>
            <p:cNvPr id="12" name="TextBox 11">
              <a:extLst>
                <a:ext uri="{FF2B5EF4-FFF2-40B4-BE49-F238E27FC236}">
                  <a16:creationId xmlns:a16="http://schemas.microsoft.com/office/drawing/2014/main" id="{B068B1A7-F280-28B3-B7EA-02038E8AEB49}"/>
                </a:ext>
              </a:extLst>
            </p:cNvPr>
            <p:cNvSpPr txBox="1"/>
            <p:nvPr/>
          </p:nvSpPr>
          <p:spPr>
            <a:xfrm>
              <a:off x="2045800" y="3381121"/>
              <a:ext cx="6811621" cy="1477328"/>
            </a:xfrm>
            <a:prstGeom prst="rect">
              <a:avLst/>
            </a:prstGeom>
            <a:noFill/>
            <a:ln w="28575">
              <a:solidFill>
                <a:srgbClr val="134C13"/>
              </a:solidFill>
            </a:ln>
          </p:spPr>
          <p:txBody>
            <a:bodyPr wrap="square">
              <a:spAutoFit/>
            </a:bodyPr>
            <a:lstStyle/>
            <a:p>
              <a:pPr marL="285750" indent="-285750">
                <a:buFont typeface="Arial" panose="020B0604020202020204" pitchFamily="34" charset="0"/>
                <a:buChar char="•"/>
              </a:pPr>
              <a:r>
                <a:rPr lang="en-GB" dirty="0">
                  <a:effectLst/>
                  <a:latin typeface="Times"/>
                </a:rPr>
                <a:t>The bank charges 4 percent penalty interest on overdrafts.</a:t>
              </a:r>
            </a:p>
            <a:p>
              <a:pPr marL="285750" indent="-285750">
                <a:buFont typeface="Arial" panose="020B0604020202020204" pitchFamily="34" charset="0"/>
                <a:buChar char="•"/>
              </a:pPr>
              <a:r>
                <a:rPr lang="en-GB" dirty="0">
                  <a:effectLst/>
                  <a:latin typeface="Times"/>
                </a:rPr>
                <a:t>The bank offers 0.5 percent interest for the first 5,000 USD savings.</a:t>
              </a:r>
            </a:p>
            <a:p>
              <a:pPr marL="285750" indent="-285750">
                <a:buFont typeface="Arial" panose="020B0604020202020204" pitchFamily="34" charset="0"/>
                <a:buChar char="•"/>
              </a:pPr>
              <a:r>
                <a:rPr lang="en-GB" dirty="0">
                  <a:effectLst/>
                  <a:latin typeface="Times"/>
                </a:rPr>
                <a:t>The bank offers 1 percent interest for the next 5,000 USD savings.</a:t>
              </a:r>
            </a:p>
            <a:p>
              <a:pPr marL="285750" indent="-285750">
                <a:buFont typeface="Arial" panose="020B0604020202020204" pitchFamily="34" charset="0"/>
                <a:buChar char="•"/>
              </a:pPr>
              <a:r>
                <a:rPr lang="en-GB" dirty="0">
                  <a:effectLst/>
                  <a:latin typeface="Times"/>
                </a:rPr>
                <a:t>The bank offers 2 percent interest for the rest.</a:t>
              </a:r>
            </a:p>
            <a:p>
              <a:pPr marL="285750" indent="-285750">
                <a:buFont typeface="Arial" panose="020B0604020202020204" pitchFamily="34" charset="0"/>
                <a:buChar char="•"/>
              </a:pPr>
              <a:r>
                <a:rPr lang="en-GB" dirty="0">
                  <a:effectLst/>
                  <a:latin typeface="Times"/>
                </a:rPr>
                <a:t>Interest is calculated on a daily basis.</a:t>
              </a:r>
            </a:p>
          </p:txBody>
        </p:sp>
        <p:sp>
          <p:nvSpPr>
            <p:cNvPr id="13" name="TextBox 12">
              <a:extLst>
                <a:ext uri="{FF2B5EF4-FFF2-40B4-BE49-F238E27FC236}">
                  <a16:creationId xmlns:a16="http://schemas.microsoft.com/office/drawing/2014/main" id="{46FBB27C-3046-F7AD-6F55-E236BAC66FA5}"/>
                </a:ext>
              </a:extLst>
            </p:cNvPr>
            <p:cNvSpPr txBox="1"/>
            <p:nvPr/>
          </p:nvSpPr>
          <p:spPr>
            <a:xfrm>
              <a:off x="3703919" y="3011789"/>
              <a:ext cx="3495381" cy="369332"/>
            </a:xfrm>
            <a:prstGeom prst="rect">
              <a:avLst/>
            </a:prstGeom>
            <a:noFill/>
          </p:spPr>
          <p:txBody>
            <a:bodyPr wrap="square" rtlCol="0">
              <a:spAutoFit/>
            </a:bodyPr>
            <a:lstStyle/>
            <a:p>
              <a:r>
                <a:rPr lang="en-BE" b="1" dirty="0"/>
                <a:t>Bank Interest Calculator API</a:t>
              </a:r>
            </a:p>
          </p:txBody>
        </p:sp>
      </p:grpSp>
      <p:sp>
        <p:nvSpPr>
          <p:cNvPr id="48" name="TextBox 47">
            <a:extLst>
              <a:ext uri="{FF2B5EF4-FFF2-40B4-BE49-F238E27FC236}">
                <a16:creationId xmlns:a16="http://schemas.microsoft.com/office/drawing/2014/main" id="{6699D0E0-A94F-F3D9-9466-72E9CFEA68D5}"/>
              </a:ext>
            </a:extLst>
          </p:cNvPr>
          <p:cNvSpPr txBox="1"/>
          <p:nvPr/>
        </p:nvSpPr>
        <p:spPr>
          <a:xfrm>
            <a:off x="6948712" y="1471578"/>
            <a:ext cx="3797704" cy="830997"/>
          </a:xfrm>
          <a:prstGeom prst="rect">
            <a:avLst/>
          </a:prstGeom>
          <a:noFill/>
          <a:ln w="28575">
            <a:solidFill>
              <a:srgbClr val="134C13"/>
            </a:solidFill>
          </a:ln>
        </p:spPr>
        <p:txBody>
          <a:bodyPr wrap="square" rtlCol="0">
            <a:spAutoFit/>
          </a:bodyPr>
          <a:lstStyle/>
          <a:p>
            <a:pPr algn="ctr"/>
            <a:r>
              <a:rPr lang="en-BE" sz="2400" dirty="0"/>
              <a:t>Test input data/test cases: </a:t>
            </a:r>
          </a:p>
          <a:p>
            <a:pPr algn="ctr"/>
            <a:r>
              <a:rPr lang="en-BE" sz="2400" dirty="0"/>
              <a:t>{-2, 5, 8, 17}</a:t>
            </a:r>
          </a:p>
        </p:txBody>
      </p:sp>
      <p:sp>
        <p:nvSpPr>
          <p:cNvPr id="50" name="TextBox 49">
            <a:extLst>
              <a:ext uri="{FF2B5EF4-FFF2-40B4-BE49-F238E27FC236}">
                <a16:creationId xmlns:a16="http://schemas.microsoft.com/office/drawing/2014/main" id="{C1C3044C-3567-FE4D-719F-3B05239DFBE2}"/>
              </a:ext>
            </a:extLst>
          </p:cNvPr>
          <p:cNvSpPr txBox="1"/>
          <p:nvPr/>
        </p:nvSpPr>
        <p:spPr>
          <a:xfrm>
            <a:off x="9654773" y="4248402"/>
            <a:ext cx="1835134" cy="461665"/>
          </a:xfrm>
          <a:prstGeom prst="rect">
            <a:avLst/>
          </a:prstGeom>
          <a:noFill/>
          <a:ln w="38100">
            <a:solidFill>
              <a:srgbClr val="C00000"/>
            </a:solidFill>
          </a:ln>
        </p:spPr>
        <p:txBody>
          <a:bodyPr wrap="square" rtlCol="0">
            <a:spAutoFit/>
          </a:bodyPr>
          <a:lstStyle/>
          <a:p>
            <a:pPr algn="ctr"/>
            <a:r>
              <a:rPr lang="en-BE" sz="2400" dirty="0"/>
              <a:t>Two Classes</a:t>
            </a:r>
          </a:p>
        </p:txBody>
      </p:sp>
      <p:grpSp>
        <p:nvGrpSpPr>
          <p:cNvPr id="12293" name="Group 12292">
            <a:extLst>
              <a:ext uri="{FF2B5EF4-FFF2-40B4-BE49-F238E27FC236}">
                <a16:creationId xmlns:a16="http://schemas.microsoft.com/office/drawing/2014/main" id="{B61FEFB7-7906-9CAE-3F51-679BB141BE6C}"/>
              </a:ext>
            </a:extLst>
          </p:cNvPr>
          <p:cNvGrpSpPr/>
          <p:nvPr/>
        </p:nvGrpSpPr>
        <p:grpSpPr>
          <a:xfrm>
            <a:off x="251100" y="3429000"/>
            <a:ext cx="9403673" cy="3135218"/>
            <a:chOff x="251100" y="3429000"/>
            <a:chExt cx="9403673" cy="3135218"/>
          </a:xfrm>
        </p:grpSpPr>
        <p:sp>
          <p:nvSpPr>
            <p:cNvPr id="51" name="Right Brace 50">
              <a:extLst>
                <a:ext uri="{FF2B5EF4-FFF2-40B4-BE49-F238E27FC236}">
                  <a16:creationId xmlns:a16="http://schemas.microsoft.com/office/drawing/2014/main" id="{1B172370-10F7-A9F0-A33D-B36E8C50650C}"/>
                </a:ext>
              </a:extLst>
            </p:cNvPr>
            <p:cNvSpPr/>
            <p:nvPr/>
          </p:nvSpPr>
          <p:spPr>
            <a:xfrm>
              <a:off x="8574157" y="3429000"/>
              <a:ext cx="145773" cy="105023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4" name="Straight Arrow Connector 53">
              <a:extLst>
                <a:ext uri="{FF2B5EF4-FFF2-40B4-BE49-F238E27FC236}">
                  <a16:creationId xmlns:a16="http://schemas.microsoft.com/office/drawing/2014/main" id="{9DDA8988-D8AC-A134-D944-F2B666636FEF}"/>
                </a:ext>
              </a:extLst>
            </p:cNvPr>
            <p:cNvCxnSpPr>
              <a:cxnSpLocks/>
              <a:stCxn id="50" idx="1"/>
            </p:cNvCxnSpPr>
            <p:nvPr/>
          </p:nvCxnSpPr>
          <p:spPr>
            <a:xfrm flipH="1" flipV="1">
              <a:off x="8719930" y="4164553"/>
              <a:ext cx="934843" cy="314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1" name="Group 12290">
              <a:extLst>
                <a:ext uri="{FF2B5EF4-FFF2-40B4-BE49-F238E27FC236}">
                  <a16:creationId xmlns:a16="http://schemas.microsoft.com/office/drawing/2014/main" id="{4F5D82D0-2F68-1848-9295-B64D3902BD8D}"/>
                </a:ext>
              </a:extLst>
            </p:cNvPr>
            <p:cNvGrpSpPr/>
            <p:nvPr/>
          </p:nvGrpSpPr>
          <p:grpSpPr>
            <a:xfrm>
              <a:off x="251100" y="5174984"/>
              <a:ext cx="6196467" cy="1389234"/>
              <a:chOff x="251100" y="5174984"/>
              <a:chExt cx="6196467" cy="1389234"/>
            </a:xfrm>
          </p:grpSpPr>
          <p:grpSp>
            <p:nvGrpSpPr>
              <p:cNvPr id="61" name="Group 60">
                <a:extLst>
                  <a:ext uri="{FF2B5EF4-FFF2-40B4-BE49-F238E27FC236}">
                    <a16:creationId xmlns:a16="http://schemas.microsoft.com/office/drawing/2014/main" id="{23E632C2-5BEC-A903-43F8-5A9AC65057B7}"/>
                  </a:ext>
                </a:extLst>
              </p:cNvPr>
              <p:cNvGrpSpPr/>
              <p:nvPr/>
            </p:nvGrpSpPr>
            <p:grpSpPr>
              <a:xfrm>
                <a:off x="359348" y="5519812"/>
                <a:ext cx="6088219" cy="1044406"/>
                <a:chOff x="359348" y="5519812"/>
                <a:chExt cx="6088219" cy="1044406"/>
              </a:xfrm>
            </p:grpSpPr>
            <p:pic>
              <p:nvPicPr>
                <p:cNvPr id="16" name="Picture 15">
                  <a:extLst>
                    <a:ext uri="{FF2B5EF4-FFF2-40B4-BE49-F238E27FC236}">
                      <a16:creationId xmlns:a16="http://schemas.microsoft.com/office/drawing/2014/main" id="{37A5EE89-61C6-B8FC-70B6-707978AAE294}"/>
                    </a:ext>
                  </a:extLst>
                </p:cNvPr>
                <p:cNvPicPr>
                  <a:picLocks noChangeAspect="1"/>
                </p:cNvPicPr>
                <p:nvPr/>
              </p:nvPicPr>
              <p:blipFill>
                <a:blip r:embed="rId5"/>
                <a:stretch>
                  <a:fillRect/>
                </a:stretch>
              </p:blipFill>
              <p:spPr>
                <a:xfrm>
                  <a:off x="359348" y="5519812"/>
                  <a:ext cx="6088219" cy="699578"/>
                </a:xfrm>
                <a:prstGeom prst="rect">
                  <a:avLst/>
                </a:prstGeom>
              </p:spPr>
            </p:pic>
            <p:sp>
              <p:nvSpPr>
                <p:cNvPr id="37" name="TextBox 36">
                  <a:extLst>
                    <a:ext uri="{FF2B5EF4-FFF2-40B4-BE49-F238E27FC236}">
                      <a16:creationId xmlns:a16="http://schemas.microsoft.com/office/drawing/2014/main" id="{3AB43F78-C0CE-332C-9194-31D79385A7FA}"/>
                    </a:ext>
                  </a:extLst>
                </p:cNvPr>
                <p:cNvSpPr txBox="1"/>
                <p:nvPr/>
              </p:nvSpPr>
              <p:spPr>
                <a:xfrm>
                  <a:off x="530477" y="6194886"/>
                  <a:ext cx="5529466" cy="369332"/>
                </a:xfrm>
                <a:prstGeom prst="rect">
                  <a:avLst/>
                </a:prstGeom>
                <a:noFill/>
              </p:spPr>
              <p:txBody>
                <a:bodyPr wrap="square">
                  <a:spAutoFit/>
                </a:bodyPr>
                <a:lstStyle/>
                <a:p>
                  <a:r>
                    <a:rPr lang="en-GB" dirty="0">
                      <a:effectLst/>
                      <a:latin typeface="Times"/>
                    </a:rPr>
                    <a:t>The equivalence partitioning for the amount of money</a:t>
                  </a:r>
                </a:p>
              </p:txBody>
            </p:sp>
          </p:grpSp>
          <p:sp>
            <p:nvSpPr>
              <p:cNvPr id="12288" name="TextBox 12287">
                <a:extLst>
                  <a:ext uri="{FF2B5EF4-FFF2-40B4-BE49-F238E27FC236}">
                    <a16:creationId xmlns:a16="http://schemas.microsoft.com/office/drawing/2014/main" id="{2343B398-B1C0-6C76-10F0-BC5442575E5D}"/>
                  </a:ext>
                </a:extLst>
              </p:cNvPr>
              <p:cNvSpPr txBox="1"/>
              <p:nvPr/>
            </p:nvSpPr>
            <p:spPr>
              <a:xfrm>
                <a:off x="251100" y="5174984"/>
                <a:ext cx="6088219" cy="369332"/>
              </a:xfrm>
              <a:prstGeom prst="rect">
                <a:avLst/>
              </a:prstGeom>
              <a:noFill/>
            </p:spPr>
            <p:txBody>
              <a:bodyPr wrap="square">
                <a:spAutoFit/>
              </a:bodyPr>
              <a:lstStyle/>
              <a:p>
                <a:pPr algn="ctr"/>
                <a:r>
                  <a:rPr lang="en-GB" dirty="0">
                    <a:latin typeface="Times"/>
                  </a:rPr>
                  <a:t>A</a:t>
                </a:r>
                <a:r>
                  <a:rPr lang="en-GB" dirty="0">
                    <a:effectLst/>
                    <a:latin typeface="Times"/>
                  </a:rPr>
                  <a:t>mount of money and, as interest is calculated on a daily basis</a:t>
                </a:r>
              </a:p>
            </p:txBody>
          </p:sp>
        </p:grpSp>
      </p:grpSp>
      <p:grpSp>
        <p:nvGrpSpPr>
          <p:cNvPr id="12294" name="Group 12293">
            <a:extLst>
              <a:ext uri="{FF2B5EF4-FFF2-40B4-BE49-F238E27FC236}">
                <a16:creationId xmlns:a16="http://schemas.microsoft.com/office/drawing/2014/main" id="{7F7FFF66-B7BE-E4BC-B4C3-A813124600BF}"/>
              </a:ext>
            </a:extLst>
          </p:cNvPr>
          <p:cNvGrpSpPr/>
          <p:nvPr/>
        </p:nvGrpSpPr>
        <p:grpSpPr>
          <a:xfrm>
            <a:off x="5847909" y="4489117"/>
            <a:ext cx="5684250" cy="2065969"/>
            <a:chOff x="5847909" y="4489117"/>
            <a:chExt cx="5684250" cy="2065969"/>
          </a:xfrm>
        </p:grpSpPr>
        <p:sp>
          <p:nvSpPr>
            <p:cNvPr id="52" name="Right Brace 51">
              <a:extLst>
                <a:ext uri="{FF2B5EF4-FFF2-40B4-BE49-F238E27FC236}">
                  <a16:creationId xmlns:a16="http://schemas.microsoft.com/office/drawing/2014/main" id="{9281204A-7EE1-E9A8-F0C1-BBFF29E650BC}"/>
                </a:ext>
              </a:extLst>
            </p:cNvPr>
            <p:cNvSpPr/>
            <p:nvPr/>
          </p:nvSpPr>
          <p:spPr>
            <a:xfrm>
              <a:off x="5847909" y="4489117"/>
              <a:ext cx="145773" cy="369332"/>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58" name="Straight Arrow Connector 57">
              <a:extLst>
                <a:ext uri="{FF2B5EF4-FFF2-40B4-BE49-F238E27FC236}">
                  <a16:creationId xmlns:a16="http://schemas.microsoft.com/office/drawing/2014/main" id="{CF1B88E3-87DD-7B15-13BE-D6BE326CE783}"/>
                </a:ext>
              </a:extLst>
            </p:cNvPr>
            <p:cNvCxnSpPr>
              <a:cxnSpLocks/>
            </p:cNvCxnSpPr>
            <p:nvPr/>
          </p:nvCxnSpPr>
          <p:spPr>
            <a:xfrm flipH="1">
              <a:off x="6059943" y="4489117"/>
              <a:ext cx="3594830" cy="1846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292" name="Group 12291">
              <a:extLst>
                <a:ext uri="{FF2B5EF4-FFF2-40B4-BE49-F238E27FC236}">
                  <a16:creationId xmlns:a16="http://schemas.microsoft.com/office/drawing/2014/main" id="{11B3754B-CA72-7B81-7EAD-F6D435DB6FAF}"/>
                </a:ext>
              </a:extLst>
            </p:cNvPr>
            <p:cNvGrpSpPr/>
            <p:nvPr/>
          </p:nvGrpSpPr>
          <p:grpSpPr>
            <a:xfrm>
              <a:off x="6753344" y="5140599"/>
              <a:ext cx="4778815" cy="1414487"/>
              <a:chOff x="6753344" y="5140599"/>
              <a:chExt cx="4778815" cy="1414487"/>
            </a:xfrm>
          </p:grpSpPr>
          <p:grpSp>
            <p:nvGrpSpPr>
              <p:cNvPr id="62" name="Group 61">
                <a:extLst>
                  <a:ext uri="{FF2B5EF4-FFF2-40B4-BE49-F238E27FC236}">
                    <a16:creationId xmlns:a16="http://schemas.microsoft.com/office/drawing/2014/main" id="{82434698-04CC-7F61-B7B1-A36250327445}"/>
                  </a:ext>
                </a:extLst>
              </p:cNvPr>
              <p:cNvGrpSpPr/>
              <p:nvPr/>
            </p:nvGrpSpPr>
            <p:grpSpPr>
              <a:xfrm>
                <a:off x="6753344" y="5519813"/>
                <a:ext cx="4689616" cy="1035273"/>
                <a:chOff x="6753344" y="5519813"/>
                <a:chExt cx="4689616" cy="1035273"/>
              </a:xfrm>
            </p:grpSpPr>
            <p:pic>
              <p:nvPicPr>
                <p:cNvPr id="29" name="Picture 28" descr="Schematic&#10;&#10;Description automatically generated with low confidence">
                  <a:extLst>
                    <a:ext uri="{FF2B5EF4-FFF2-40B4-BE49-F238E27FC236}">
                      <a16:creationId xmlns:a16="http://schemas.microsoft.com/office/drawing/2014/main" id="{FAB365F6-A9E9-4E73-803F-AFEC6F99EB4F}"/>
                    </a:ext>
                  </a:extLst>
                </p:cNvPr>
                <p:cNvPicPr>
                  <a:picLocks noChangeAspect="1"/>
                </p:cNvPicPr>
                <p:nvPr/>
              </p:nvPicPr>
              <p:blipFill>
                <a:blip r:embed="rId6"/>
                <a:stretch>
                  <a:fillRect/>
                </a:stretch>
              </p:blipFill>
              <p:spPr>
                <a:xfrm>
                  <a:off x="7199300" y="5519813"/>
                  <a:ext cx="3797704" cy="699577"/>
                </a:xfrm>
                <a:prstGeom prst="rect">
                  <a:avLst/>
                </a:prstGeom>
              </p:spPr>
            </p:pic>
            <p:sp>
              <p:nvSpPr>
                <p:cNvPr id="46" name="TextBox 45">
                  <a:extLst>
                    <a:ext uri="{FF2B5EF4-FFF2-40B4-BE49-F238E27FC236}">
                      <a16:creationId xmlns:a16="http://schemas.microsoft.com/office/drawing/2014/main" id="{85465913-129E-7496-E3DE-92B60A2840E8}"/>
                    </a:ext>
                  </a:extLst>
                </p:cNvPr>
                <p:cNvSpPr txBox="1"/>
                <p:nvPr/>
              </p:nvSpPr>
              <p:spPr>
                <a:xfrm>
                  <a:off x="6753344" y="6185754"/>
                  <a:ext cx="4689616" cy="369332"/>
                </a:xfrm>
                <a:prstGeom prst="rect">
                  <a:avLst/>
                </a:prstGeom>
                <a:noFill/>
              </p:spPr>
              <p:txBody>
                <a:bodyPr wrap="square">
                  <a:spAutoFit/>
                </a:bodyPr>
                <a:lstStyle/>
                <a:p>
                  <a:r>
                    <a:rPr lang="en-GB" dirty="0">
                      <a:effectLst/>
                      <a:latin typeface="Times"/>
                    </a:rPr>
                    <a:t>The equivalence partitioning for number of days</a:t>
                  </a:r>
                </a:p>
              </p:txBody>
            </p:sp>
          </p:grpSp>
          <p:sp>
            <p:nvSpPr>
              <p:cNvPr id="12290" name="TextBox 12289">
                <a:extLst>
                  <a:ext uri="{FF2B5EF4-FFF2-40B4-BE49-F238E27FC236}">
                    <a16:creationId xmlns:a16="http://schemas.microsoft.com/office/drawing/2014/main" id="{AC2ACA4A-F02C-ADBD-DD80-58DD28E0B29E}"/>
                  </a:ext>
                </a:extLst>
              </p:cNvPr>
              <p:cNvSpPr txBox="1"/>
              <p:nvPr/>
            </p:nvSpPr>
            <p:spPr>
              <a:xfrm>
                <a:off x="6842543" y="5140599"/>
                <a:ext cx="4689616" cy="369332"/>
              </a:xfrm>
              <a:prstGeom prst="rect">
                <a:avLst/>
              </a:prstGeom>
              <a:noFill/>
            </p:spPr>
            <p:txBody>
              <a:bodyPr wrap="square">
                <a:spAutoFit/>
              </a:bodyPr>
              <a:lstStyle/>
              <a:p>
                <a:r>
                  <a:rPr lang="en-GB" dirty="0">
                    <a:effectLst/>
                    <a:latin typeface="Times"/>
                  </a:rPr>
                  <a:t>number of days for which this amount is valid</a:t>
                </a:r>
              </a:p>
            </p:txBody>
          </p:sp>
        </p:grpSp>
      </p:grpSp>
      <p:cxnSp>
        <p:nvCxnSpPr>
          <p:cNvPr id="12297" name="Straight Connector 12296">
            <a:extLst>
              <a:ext uri="{FF2B5EF4-FFF2-40B4-BE49-F238E27FC236}">
                <a16:creationId xmlns:a16="http://schemas.microsoft.com/office/drawing/2014/main" id="{487DD347-FE7B-3FC9-E7E7-933335814685}"/>
              </a:ext>
            </a:extLst>
          </p:cNvPr>
          <p:cNvCxnSpPr>
            <a:cxnSpLocks/>
          </p:cNvCxnSpPr>
          <p:nvPr/>
        </p:nvCxnSpPr>
        <p:spPr>
          <a:xfrm>
            <a:off x="4612856" y="1633340"/>
            <a:ext cx="30452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9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1"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3"/>
                                        </p:tgtEl>
                                        <p:attrNameLst>
                                          <p:attrName>style.visibility</p:attrName>
                                        </p:attrNameLst>
                                      </p:cBhvr>
                                      <p:to>
                                        <p:strVal val="visible"/>
                                      </p:to>
                                    </p:set>
                                    <p:animEffect transition="in" filter="dissolve">
                                      <p:cBhvr>
                                        <p:cTn id="27" dur="500"/>
                                        <p:tgtEl>
                                          <p:spTgt spid="122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294"/>
                                        </p:tgtEl>
                                        <p:attrNameLst>
                                          <p:attrName>style.visibility</p:attrName>
                                        </p:attrNameLst>
                                      </p:cBhvr>
                                      <p:to>
                                        <p:strVal val="visible"/>
                                      </p:to>
                                    </p:set>
                                    <p:animEffect transition="in" filter="dissolve">
                                      <p:cBhvr>
                                        <p:cTn id="3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4571C7-91D3-4BC6-EDAE-FBD5CD09887E}"/>
              </a:ext>
            </a:extLst>
          </p:cNvPr>
          <p:cNvSpPr txBox="1">
            <a:spLocks/>
          </p:cNvSpPr>
          <p:nvPr/>
        </p:nvSpPr>
        <p:spPr>
          <a:xfrm>
            <a:off x="311668" y="0"/>
            <a:ext cx="113237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latin typeface="Helvetica" pitchFamily="2" charset="0"/>
              </a:rPr>
              <a:t>Rules for Good Unit Tests </a:t>
            </a:r>
            <a:r>
              <a:rPr lang="en-GB" sz="2800" i="1" dirty="0">
                <a:latin typeface="Helvetica" pitchFamily="2" charset="0"/>
              </a:rPr>
              <a:t>– </a:t>
            </a:r>
            <a:r>
              <a:rPr lang="en-GB" sz="2800" dirty="0">
                <a:solidFill>
                  <a:srgbClr val="C00000"/>
                </a:solidFill>
                <a:latin typeface="Helvetica" pitchFamily="2" charset="0"/>
              </a:rPr>
              <a:t>Tests Input Data</a:t>
            </a:r>
          </a:p>
        </p:txBody>
      </p:sp>
      <p:pic>
        <p:nvPicPr>
          <p:cNvPr id="17" name="Picture 16">
            <a:extLst>
              <a:ext uri="{FF2B5EF4-FFF2-40B4-BE49-F238E27FC236}">
                <a16:creationId xmlns:a16="http://schemas.microsoft.com/office/drawing/2014/main" id="{F821227E-2326-A448-D13C-C64ABD1C0EC2}"/>
              </a:ext>
            </a:extLst>
          </p:cNvPr>
          <p:cNvPicPr>
            <a:picLocks noChangeAspect="1"/>
          </p:cNvPicPr>
          <p:nvPr/>
        </p:nvPicPr>
        <p:blipFill>
          <a:blip r:embed="rId3"/>
          <a:stretch>
            <a:fillRect/>
          </a:stretch>
        </p:blipFill>
        <p:spPr>
          <a:xfrm>
            <a:off x="2512157" y="2337407"/>
            <a:ext cx="5630431" cy="608165"/>
          </a:xfrm>
          <a:prstGeom prst="rect">
            <a:avLst/>
          </a:prstGeom>
          <a:ln w="28575">
            <a:solidFill>
              <a:srgbClr val="134C13"/>
            </a:solidFill>
          </a:ln>
        </p:spPr>
      </p:pic>
      <p:grpSp>
        <p:nvGrpSpPr>
          <p:cNvPr id="43" name="Group 42">
            <a:extLst>
              <a:ext uri="{FF2B5EF4-FFF2-40B4-BE49-F238E27FC236}">
                <a16:creationId xmlns:a16="http://schemas.microsoft.com/office/drawing/2014/main" id="{F499022A-2A1F-2834-39B4-FE5A39924485}"/>
              </a:ext>
            </a:extLst>
          </p:cNvPr>
          <p:cNvGrpSpPr/>
          <p:nvPr/>
        </p:nvGrpSpPr>
        <p:grpSpPr>
          <a:xfrm>
            <a:off x="1021956" y="3173947"/>
            <a:ext cx="6088219" cy="1318955"/>
            <a:chOff x="1021956" y="3173947"/>
            <a:chExt cx="6088219" cy="1318955"/>
          </a:xfrm>
        </p:grpSpPr>
        <p:pic>
          <p:nvPicPr>
            <p:cNvPr id="18" name="Picture 17">
              <a:extLst>
                <a:ext uri="{FF2B5EF4-FFF2-40B4-BE49-F238E27FC236}">
                  <a16:creationId xmlns:a16="http://schemas.microsoft.com/office/drawing/2014/main" id="{3DFC5B10-2392-6E0A-DCAF-A38989FAD782}"/>
                </a:ext>
              </a:extLst>
            </p:cNvPr>
            <p:cNvPicPr>
              <a:picLocks noChangeAspect="1"/>
            </p:cNvPicPr>
            <p:nvPr/>
          </p:nvPicPr>
          <p:blipFill>
            <a:blip r:embed="rId4"/>
            <a:stretch>
              <a:fillRect/>
            </a:stretch>
          </p:blipFill>
          <p:spPr>
            <a:xfrm>
              <a:off x="1021956" y="3531986"/>
              <a:ext cx="6088219" cy="699578"/>
            </a:xfrm>
            <a:prstGeom prst="rect">
              <a:avLst/>
            </a:prstGeom>
          </p:spPr>
        </p:pic>
        <p:grpSp>
          <p:nvGrpSpPr>
            <p:cNvPr id="24" name="Group 23">
              <a:extLst>
                <a:ext uri="{FF2B5EF4-FFF2-40B4-BE49-F238E27FC236}">
                  <a16:creationId xmlns:a16="http://schemas.microsoft.com/office/drawing/2014/main" id="{6CAC8611-3807-D459-E758-91D1E30E48AE}"/>
                </a:ext>
              </a:extLst>
            </p:cNvPr>
            <p:cNvGrpSpPr/>
            <p:nvPr/>
          </p:nvGrpSpPr>
          <p:grpSpPr>
            <a:xfrm>
              <a:off x="3527532" y="3173947"/>
              <a:ext cx="969817" cy="1318955"/>
              <a:chOff x="3527532" y="3704034"/>
              <a:chExt cx="969817" cy="1318955"/>
            </a:xfrm>
          </p:grpSpPr>
          <p:pic>
            <p:nvPicPr>
              <p:cNvPr id="20" name="Picture 4" descr="Swap - Free business icons">
                <a:extLst>
                  <a:ext uri="{FF2B5EF4-FFF2-40B4-BE49-F238E27FC236}">
                    <a16:creationId xmlns:a16="http://schemas.microsoft.com/office/drawing/2014/main" id="{75D0E05B-B69D-39EC-4169-70F7D7B5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3587167" y="3704034"/>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wap - Free business icons">
                <a:extLst>
                  <a:ext uri="{FF2B5EF4-FFF2-40B4-BE49-F238E27FC236}">
                    <a16:creationId xmlns:a16="http://schemas.microsoft.com/office/drawing/2014/main" id="{6581F6A6-774E-FC76-1F42-F751FF0175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3527532" y="4692103"/>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471ABA7E-26FF-55C9-FDEF-1842C6A330C0}"/>
              </a:ext>
            </a:extLst>
          </p:cNvPr>
          <p:cNvGrpSpPr/>
          <p:nvPr/>
        </p:nvGrpSpPr>
        <p:grpSpPr>
          <a:xfrm>
            <a:off x="7372340" y="3243495"/>
            <a:ext cx="3797704" cy="1318955"/>
            <a:chOff x="7372340" y="3243495"/>
            <a:chExt cx="3797704" cy="1318955"/>
          </a:xfrm>
        </p:grpSpPr>
        <p:pic>
          <p:nvPicPr>
            <p:cNvPr id="19" name="Picture 18" descr="Schematic&#10;&#10;Description automatically generated with low confidence">
              <a:extLst>
                <a:ext uri="{FF2B5EF4-FFF2-40B4-BE49-F238E27FC236}">
                  <a16:creationId xmlns:a16="http://schemas.microsoft.com/office/drawing/2014/main" id="{9E6A3A37-BD9D-B2F9-92C0-B0B39B1A5913}"/>
                </a:ext>
              </a:extLst>
            </p:cNvPr>
            <p:cNvPicPr>
              <a:picLocks noChangeAspect="1"/>
            </p:cNvPicPr>
            <p:nvPr/>
          </p:nvPicPr>
          <p:blipFill>
            <a:blip r:embed="rId6"/>
            <a:stretch>
              <a:fillRect/>
            </a:stretch>
          </p:blipFill>
          <p:spPr>
            <a:xfrm>
              <a:off x="7372340" y="3531987"/>
              <a:ext cx="3797704" cy="699577"/>
            </a:xfrm>
            <a:prstGeom prst="rect">
              <a:avLst/>
            </a:prstGeom>
          </p:spPr>
        </p:pic>
        <p:grpSp>
          <p:nvGrpSpPr>
            <p:cNvPr id="25" name="Group 24">
              <a:extLst>
                <a:ext uri="{FF2B5EF4-FFF2-40B4-BE49-F238E27FC236}">
                  <a16:creationId xmlns:a16="http://schemas.microsoft.com/office/drawing/2014/main" id="{F5E3BF36-3677-993A-F424-352A4E883370}"/>
                </a:ext>
              </a:extLst>
            </p:cNvPr>
            <p:cNvGrpSpPr/>
            <p:nvPr/>
          </p:nvGrpSpPr>
          <p:grpSpPr>
            <a:xfrm>
              <a:off x="8780447" y="3243495"/>
              <a:ext cx="969817" cy="1318955"/>
              <a:chOff x="8780447" y="3773582"/>
              <a:chExt cx="969817" cy="1318955"/>
            </a:xfrm>
          </p:grpSpPr>
          <p:pic>
            <p:nvPicPr>
              <p:cNvPr id="22" name="Picture 4" descr="Swap - Free business icons">
                <a:extLst>
                  <a:ext uri="{FF2B5EF4-FFF2-40B4-BE49-F238E27FC236}">
                    <a16:creationId xmlns:a16="http://schemas.microsoft.com/office/drawing/2014/main" id="{0601E5EE-0D6E-1472-A311-7DF131F6E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a:off x="8840082" y="3773582"/>
                <a:ext cx="910182" cy="330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wap - Free business icons">
                <a:extLst>
                  <a:ext uri="{FF2B5EF4-FFF2-40B4-BE49-F238E27FC236}">
                    <a16:creationId xmlns:a16="http://schemas.microsoft.com/office/drawing/2014/main" id="{9F315FDC-148E-F798-2CBF-228B47A636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09" r="15033" b="74568"/>
              <a:stretch/>
            </p:blipFill>
            <p:spPr bwMode="auto">
              <a:xfrm rot="10800000">
                <a:off x="8780447" y="4761651"/>
                <a:ext cx="910182" cy="330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B5F3A13E-DA65-5586-EC33-06B8E2AD1F04}"/>
              </a:ext>
            </a:extLst>
          </p:cNvPr>
          <p:cNvGrpSpPr/>
          <p:nvPr/>
        </p:nvGrpSpPr>
        <p:grpSpPr>
          <a:xfrm>
            <a:off x="583266" y="4702986"/>
            <a:ext cx="7209987" cy="2038017"/>
            <a:chOff x="583266" y="4702986"/>
            <a:chExt cx="7209987" cy="2038017"/>
          </a:xfrm>
        </p:grpSpPr>
        <p:pic>
          <p:nvPicPr>
            <p:cNvPr id="27" name="Picture 26" descr="Diagram&#10;&#10;Description automatically generated">
              <a:extLst>
                <a:ext uri="{FF2B5EF4-FFF2-40B4-BE49-F238E27FC236}">
                  <a16:creationId xmlns:a16="http://schemas.microsoft.com/office/drawing/2014/main" id="{A8DD579A-047B-A871-4D7F-CA9B786E1C84}"/>
                </a:ext>
              </a:extLst>
            </p:cNvPr>
            <p:cNvPicPr>
              <a:picLocks noChangeAspect="1"/>
            </p:cNvPicPr>
            <p:nvPr/>
          </p:nvPicPr>
          <p:blipFill>
            <a:blip r:embed="rId7"/>
            <a:stretch>
              <a:fillRect/>
            </a:stretch>
          </p:blipFill>
          <p:spPr>
            <a:xfrm>
              <a:off x="583266" y="4702986"/>
              <a:ext cx="7209987" cy="1853351"/>
            </a:xfrm>
            <a:prstGeom prst="rect">
              <a:avLst/>
            </a:prstGeom>
          </p:spPr>
        </p:pic>
        <p:sp>
          <p:nvSpPr>
            <p:cNvPr id="30" name="TextBox 29">
              <a:extLst>
                <a:ext uri="{FF2B5EF4-FFF2-40B4-BE49-F238E27FC236}">
                  <a16:creationId xmlns:a16="http://schemas.microsoft.com/office/drawing/2014/main" id="{E1D018C1-9A7D-07E5-C1E9-41FB7CB6E9AA}"/>
                </a:ext>
              </a:extLst>
            </p:cNvPr>
            <p:cNvSpPr txBox="1"/>
            <p:nvPr/>
          </p:nvSpPr>
          <p:spPr>
            <a:xfrm>
              <a:off x="994258" y="6371671"/>
              <a:ext cx="6096000" cy="369332"/>
            </a:xfrm>
            <a:prstGeom prst="rect">
              <a:avLst/>
            </a:prstGeom>
            <a:noFill/>
          </p:spPr>
          <p:txBody>
            <a:bodyPr wrap="square">
              <a:spAutoFit/>
            </a:bodyPr>
            <a:lstStyle/>
            <a:p>
              <a:r>
                <a:rPr lang="en-BE" dirty="0"/>
                <a:t>The input parameters derived from a boundary value analysis</a:t>
              </a:r>
            </a:p>
          </p:txBody>
        </p:sp>
      </p:grpSp>
      <p:grpSp>
        <p:nvGrpSpPr>
          <p:cNvPr id="59" name="Group 58">
            <a:extLst>
              <a:ext uri="{FF2B5EF4-FFF2-40B4-BE49-F238E27FC236}">
                <a16:creationId xmlns:a16="http://schemas.microsoft.com/office/drawing/2014/main" id="{16562230-0FCC-758F-975A-C356EFCF0265}"/>
              </a:ext>
            </a:extLst>
          </p:cNvPr>
          <p:cNvGrpSpPr/>
          <p:nvPr/>
        </p:nvGrpSpPr>
        <p:grpSpPr>
          <a:xfrm>
            <a:off x="7966547" y="4756983"/>
            <a:ext cx="4037752" cy="1943260"/>
            <a:chOff x="7966547" y="4756983"/>
            <a:chExt cx="4037752" cy="1943260"/>
          </a:xfrm>
        </p:grpSpPr>
        <p:pic>
          <p:nvPicPr>
            <p:cNvPr id="31" name="Picture 4" descr="Definition of a test case – Bartek Rohard Warszawski">
              <a:extLst>
                <a:ext uri="{FF2B5EF4-FFF2-40B4-BE49-F238E27FC236}">
                  <a16:creationId xmlns:a16="http://schemas.microsoft.com/office/drawing/2014/main" id="{88873B56-8EF9-37A7-B181-7D3FA99472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60404">
              <a:off x="10617946" y="5118852"/>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hand drawn Growing bar graph icon in black on a white background. doodle  style Vector illustration 4473584 Vector Art at Vecteezy">
              <a:extLst>
                <a:ext uri="{FF2B5EF4-FFF2-40B4-BE49-F238E27FC236}">
                  <a16:creationId xmlns:a16="http://schemas.microsoft.com/office/drawing/2014/main" id="{9AD8C65E-9260-9A6C-0C1D-B161786902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20" t="22807" r="20049" b="22807"/>
            <a:stretch/>
          </p:blipFill>
          <p:spPr bwMode="auto">
            <a:xfrm>
              <a:off x="9290168" y="5184336"/>
              <a:ext cx="1431234" cy="138425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6901D0-68E3-4B4A-C37D-6E2D1CB48CD8}"/>
                </a:ext>
              </a:extLst>
            </p:cNvPr>
            <p:cNvSpPr txBox="1"/>
            <p:nvPr/>
          </p:nvSpPr>
          <p:spPr>
            <a:xfrm>
              <a:off x="9647976" y="4756983"/>
              <a:ext cx="2332383" cy="400110"/>
            </a:xfrm>
            <a:prstGeom prst="rect">
              <a:avLst/>
            </a:prstGeom>
            <a:noFill/>
          </p:spPr>
          <p:txBody>
            <a:bodyPr wrap="square" rtlCol="0">
              <a:spAutoFit/>
            </a:bodyPr>
            <a:lstStyle/>
            <a:p>
              <a:r>
                <a:rPr lang="en-BE" sz="2000" dirty="0"/>
                <a:t>High Test Coverage</a:t>
              </a:r>
            </a:p>
          </p:txBody>
        </p:sp>
        <p:grpSp>
          <p:nvGrpSpPr>
            <p:cNvPr id="35" name="Group 34">
              <a:extLst>
                <a:ext uri="{FF2B5EF4-FFF2-40B4-BE49-F238E27FC236}">
                  <a16:creationId xmlns:a16="http://schemas.microsoft.com/office/drawing/2014/main" id="{5B818DC6-F132-6B23-ED71-5E20D0C0BB94}"/>
                </a:ext>
              </a:extLst>
            </p:cNvPr>
            <p:cNvGrpSpPr/>
            <p:nvPr/>
          </p:nvGrpSpPr>
          <p:grpSpPr>
            <a:xfrm>
              <a:off x="7966547" y="5488324"/>
              <a:ext cx="1013688" cy="1068013"/>
              <a:chOff x="8064839" y="5303658"/>
              <a:chExt cx="1013688" cy="1068013"/>
            </a:xfrm>
          </p:grpSpPr>
          <p:pic>
            <p:nvPicPr>
              <p:cNvPr id="15366" name="Picture 6" descr="Easy To Use icon PNG and SVG Vector Free Download">
                <a:extLst>
                  <a:ext uri="{FF2B5EF4-FFF2-40B4-BE49-F238E27FC236}">
                    <a16:creationId xmlns:a16="http://schemas.microsoft.com/office/drawing/2014/main" id="{EE69120F-4F04-5070-7C25-3667A2D887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7799" y="5303658"/>
                <a:ext cx="595936" cy="699577"/>
              </a:xfrm>
              <a:prstGeom prst="rect">
                <a:avLst/>
              </a:prstGeom>
              <a:noFill/>
              <a:extLst>
                <a:ext uri="{909E8E84-426E-40DD-AFC4-6F175D3DCCD1}">
                  <a14:hiddenFill xmlns:a14="http://schemas.microsoft.com/office/drawing/2010/main">
                    <a:solidFill>
                      <a:srgbClr val="FFFFFF"/>
                    </a:solidFill>
                  </a14:hiddenFill>
                </a:ext>
              </a:extLst>
            </p:spPr>
          </p:pic>
          <p:sp>
            <p:nvSpPr>
              <p:cNvPr id="34" name="Right Arrow 33">
                <a:extLst>
                  <a:ext uri="{FF2B5EF4-FFF2-40B4-BE49-F238E27FC236}">
                    <a16:creationId xmlns:a16="http://schemas.microsoft.com/office/drawing/2014/main" id="{40D22491-790A-8FDA-3985-47340DAC074A}"/>
                  </a:ext>
                </a:extLst>
              </p:cNvPr>
              <p:cNvSpPr/>
              <p:nvPr/>
            </p:nvSpPr>
            <p:spPr>
              <a:xfrm>
                <a:off x="8064839" y="6003235"/>
                <a:ext cx="1013688" cy="368436"/>
              </a:xfrm>
              <a:prstGeom prst="righ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grpSp>
        <p:nvGrpSpPr>
          <p:cNvPr id="38" name="Group 37">
            <a:extLst>
              <a:ext uri="{FF2B5EF4-FFF2-40B4-BE49-F238E27FC236}">
                <a16:creationId xmlns:a16="http://schemas.microsoft.com/office/drawing/2014/main" id="{1CA37CC2-6F6F-FC6E-2D23-FBD066E74E3C}"/>
              </a:ext>
            </a:extLst>
          </p:cNvPr>
          <p:cNvGrpSpPr/>
          <p:nvPr/>
        </p:nvGrpSpPr>
        <p:grpSpPr>
          <a:xfrm>
            <a:off x="4066065" y="1108936"/>
            <a:ext cx="3224483" cy="1171154"/>
            <a:chOff x="7701539" y="5521963"/>
            <a:chExt cx="3224483" cy="1171154"/>
          </a:xfrm>
        </p:grpSpPr>
        <p:pic>
          <p:nvPicPr>
            <p:cNvPr id="39" name="Picture 26" descr="Guide To 5 Test Case Design Techniques With Examples - Lotus QA - Leading  IT Outsourcing Company In Vietnam">
              <a:extLst>
                <a:ext uri="{FF2B5EF4-FFF2-40B4-BE49-F238E27FC236}">
                  <a16:creationId xmlns:a16="http://schemas.microsoft.com/office/drawing/2014/main" id="{FDDED8F7-3315-19D6-2FC1-8E46080AA17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41" t="1" r="12460" b="2453"/>
            <a:stretch/>
          </p:blipFill>
          <p:spPr bwMode="auto">
            <a:xfrm>
              <a:off x="7701539" y="5712776"/>
              <a:ext cx="3224483" cy="98034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545B39C-18EC-B136-566E-B33691ECCEAB}"/>
                </a:ext>
              </a:extLst>
            </p:cNvPr>
            <p:cNvSpPr txBox="1"/>
            <p:nvPr/>
          </p:nvSpPr>
          <p:spPr>
            <a:xfrm>
              <a:off x="8256104" y="5521963"/>
              <a:ext cx="2014331" cy="307777"/>
            </a:xfrm>
            <a:prstGeom prst="rect">
              <a:avLst/>
            </a:prstGeom>
            <a:noFill/>
          </p:spPr>
          <p:txBody>
            <a:bodyPr wrap="square" rtlCol="0">
              <a:spAutoFit/>
            </a:bodyPr>
            <a:lstStyle/>
            <a:p>
              <a:r>
                <a:rPr lang="en-BE" sz="1400" dirty="0"/>
                <a:t>Boundary Value Analysis</a:t>
              </a:r>
            </a:p>
          </p:txBody>
        </p:sp>
      </p:grpSp>
      <p:grpSp>
        <p:nvGrpSpPr>
          <p:cNvPr id="57" name="Group 56">
            <a:extLst>
              <a:ext uri="{FF2B5EF4-FFF2-40B4-BE49-F238E27FC236}">
                <a16:creationId xmlns:a16="http://schemas.microsoft.com/office/drawing/2014/main" id="{AB1B62E2-1ED1-59A4-A908-4C9C37C40ED9}"/>
              </a:ext>
            </a:extLst>
          </p:cNvPr>
          <p:cNvGrpSpPr/>
          <p:nvPr/>
        </p:nvGrpSpPr>
        <p:grpSpPr>
          <a:xfrm>
            <a:off x="10048991" y="2244108"/>
            <a:ext cx="1586417" cy="1287877"/>
            <a:chOff x="10048991" y="2244108"/>
            <a:chExt cx="1586417" cy="1287877"/>
          </a:xfrm>
        </p:grpSpPr>
        <p:sp>
          <p:nvSpPr>
            <p:cNvPr id="45" name="TextBox 44">
              <a:extLst>
                <a:ext uri="{FF2B5EF4-FFF2-40B4-BE49-F238E27FC236}">
                  <a16:creationId xmlns:a16="http://schemas.microsoft.com/office/drawing/2014/main" id="{1A961859-EEDC-E193-4AEE-106149F5B49E}"/>
                </a:ext>
              </a:extLst>
            </p:cNvPr>
            <p:cNvSpPr txBox="1"/>
            <p:nvPr/>
          </p:nvSpPr>
          <p:spPr>
            <a:xfrm>
              <a:off x="10048991" y="2244108"/>
              <a:ext cx="1586417" cy="369332"/>
            </a:xfrm>
            <a:prstGeom prst="rect">
              <a:avLst/>
            </a:prstGeom>
            <a:noFill/>
            <a:ln w="38100">
              <a:solidFill>
                <a:srgbClr val="C00000"/>
              </a:solidFill>
            </a:ln>
          </p:spPr>
          <p:txBody>
            <a:bodyPr wrap="square" rtlCol="0">
              <a:spAutoFit/>
            </a:bodyPr>
            <a:lstStyle/>
            <a:p>
              <a:r>
                <a:rPr lang="en-GB" dirty="0"/>
                <a:t>E</a:t>
              </a:r>
              <a:r>
                <a:rPr lang="en-BE" dirty="0"/>
                <a:t>xtreme value</a:t>
              </a:r>
            </a:p>
          </p:txBody>
        </p:sp>
        <p:cxnSp>
          <p:nvCxnSpPr>
            <p:cNvPr id="49" name="Straight Arrow Connector 48">
              <a:extLst>
                <a:ext uri="{FF2B5EF4-FFF2-40B4-BE49-F238E27FC236}">
                  <a16:creationId xmlns:a16="http://schemas.microsoft.com/office/drawing/2014/main" id="{2FF626B9-5D1A-E1FD-C078-F95E79E6CD18}"/>
                </a:ext>
              </a:extLst>
            </p:cNvPr>
            <p:cNvCxnSpPr>
              <a:cxnSpLocks/>
              <a:stCxn id="45" idx="2"/>
            </p:cNvCxnSpPr>
            <p:nvPr/>
          </p:nvCxnSpPr>
          <p:spPr>
            <a:xfrm>
              <a:off x="10842200" y="2613440"/>
              <a:ext cx="170357" cy="9185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65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dissolve">
                                      <p:cBhvr>
                                        <p:cTn id="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6C2-BC66-F3C3-5F0C-5DC5B1DFC7EB}"/>
              </a:ext>
            </a:extLst>
          </p:cNvPr>
          <p:cNvSpPr>
            <a:spLocks noGrp="1"/>
          </p:cNvSpPr>
          <p:nvPr>
            <p:ph type="title"/>
          </p:nvPr>
        </p:nvSpPr>
        <p:spPr/>
        <p:txBody>
          <a:bodyPr/>
          <a:lstStyle/>
          <a:p>
            <a:r>
              <a:rPr lang="en-GB" dirty="0"/>
              <a:t>Quality of a Test Suite</a:t>
            </a:r>
            <a:endParaRPr lang="en-BE" dirty="0"/>
          </a:p>
        </p:txBody>
      </p:sp>
      <p:sp>
        <p:nvSpPr>
          <p:cNvPr id="3" name="Content Placeholder 2">
            <a:extLst>
              <a:ext uri="{FF2B5EF4-FFF2-40B4-BE49-F238E27FC236}">
                <a16:creationId xmlns:a16="http://schemas.microsoft.com/office/drawing/2014/main" id="{3E383776-2658-8837-799F-07B0F5A0360F}"/>
              </a:ext>
            </a:extLst>
          </p:cNvPr>
          <p:cNvSpPr>
            <a:spLocks noGrp="1"/>
          </p:cNvSpPr>
          <p:nvPr>
            <p:ph idx="1"/>
          </p:nvPr>
        </p:nvSpPr>
        <p:spPr/>
        <p:txBody>
          <a:bodyPr/>
          <a:lstStyle/>
          <a:p>
            <a:r>
              <a:rPr lang="en-GB" dirty="0"/>
              <a:t>How do you know if your unit test cases are good enough? </a:t>
            </a:r>
          </a:p>
          <a:p>
            <a:r>
              <a:rPr lang="en-GB" dirty="0"/>
              <a:t>Are they really testing the application? </a:t>
            </a:r>
          </a:p>
          <a:p>
            <a:r>
              <a:rPr lang="en-GB" dirty="0"/>
              <a:t>When do we stop testing?</a:t>
            </a:r>
          </a:p>
          <a:p>
            <a:endParaRPr lang="en-GB" dirty="0"/>
          </a:p>
          <a:p>
            <a:pPr marL="0" indent="0">
              <a:buNone/>
            </a:pPr>
            <a:r>
              <a:rPr lang="en-GB" b="1" dirty="0"/>
              <a:t>Solution</a:t>
            </a:r>
            <a:r>
              <a:rPr lang="en-GB" dirty="0"/>
              <a:t>: Test Coverage!</a:t>
            </a:r>
            <a:endParaRPr lang="en-BE" dirty="0"/>
          </a:p>
        </p:txBody>
      </p:sp>
    </p:spTree>
    <p:extLst>
      <p:ext uri="{BB962C8B-B14F-4D97-AF65-F5344CB8AC3E}">
        <p14:creationId xmlns:p14="http://schemas.microsoft.com/office/powerpoint/2010/main" val="3692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4B8-3011-C8C4-162A-9502576C158D}"/>
              </a:ext>
            </a:extLst>
          </p:cNvPr>
          <p:cNvSpPr>
            <a:spLocks noGrp="1"/>
          </p:cNvSpPr>
          <p:nvPr>
            <p:ph type="title"/>
          </p:nvPr>
        </p:nvSpPr>
        <p:spPr/>
        <p:txBody>
          <a:bodyPr/>
          <a:lstStyle/>
          <a:p>
            <a:r>
              <a:rPr lang="en-GB" b="1" dirty="0"/>
              <a:t>Test Coverage</a:t>
            </a:r>
            <a:endParaRPr lang="en-BE"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075A9-D8CC-A5A6-5A20-A4D50BA8DEF5}"/>
                  </a:ext>
                </a:extLst>
              </p:cNvPr>
              <p:cNvSpPr>
                <a:spLocks noGrp="1"/>
              </p:cNvSpPr>
              <p:nvPr>
                <p:ph idx="1"/>
              </p:nvPr>
            </p:nvSpPr>
            <p:spPr/>
            <p:txBody>
              <a:bodyPr/>
              <a:lstStyle/>
              <a:p>
                <a:pPr marL="0" indent="0">
                  <a:buNone/>
                </a:pPr>
                <a:r>
                  <a:rPr lang="en-BE" sz="3200" dirty="0"/>
                  <a:t>Coverage = </a:t>
                </a:r>
                <a14:m>
                  <m:oMath xmlns:m="http://schemas.openxmlformats.org/officeDocument/2006/math">
                    <m:f>
                      <m:fPr>
                        <m:ctrlPr>
                          <a:rPr lang="en-BE" sz="3200" i="1" smtClean="0">
                            <a:latin typeface="Cambria Math" panose="02040503050406030204" pitchFamily="18" charset="0"/>
                          </a:rPr>
                        </m:ctrlPr>
                      </m:fPr>
                      <m:num>
                        <m:r>
                          <a:rPr lang="en-US" sz="3200" b="0" i="1" smtClean="0">
                            <a:latin typeface="Cambria Math" panose="02040503050406030204" pitchFamily="18" charset="0"/>
                          </a:rPr>
                          <m:t>𝑁𝑢𝑚𝑏𝑒𝑟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𝐶𝑜𝑣𝑒𝑟𝑒𝑑</m:t>
                        </m:r>
                        <m:r>
                          <a:rPr lang="en-US" sz="3200" b="0" i="1" smtClean="0">
                            <a:latin typeface="Cambria Math" panose="02040503050406030204" pitchFamily="18" charset="0"/>
                          </a:rPr>
                          <m:t> </m:t>
                        </m:r>
                        <m:r>
                          <a:rPr lang="en-US" sz="3200" b="0" i="1" smtClean="0">
                            <a:latin typeface="Cambria Math" panose="02040503050406030204" pitchFamily="18" charset="0"/>
                          </a:rPr>
                          <m:t>𝐼𝑡𝑒𝑚𝑠</m:t>
                        </m:r>
                      </m:num>
                      <m:den>
                        <m:r>
                          <a:rPr lang="en-US" sz="3200" b="0" i="1" smtClean="0">
                            <a:latin typeface="Cambria Math" panose="02040503050406030204" pitchFamily="18" charset="0"/>
                          </a:rPr>
                          <m:t>𝑇𝑜𝑡𝑎𝑙</m:t>
                        </m:r>
                        <m:r>
                          <a:rPr lang="en-US" sz="3200" b="0" i="1" smtClean="0">
                            <a:latin typeface="Cambria Math" panose="02040503050406030204" pitchFamily="18" charset="0"/>
                          </a:rPr>
                          <m:t> </m:t>
                        </m:r>
                        <m:r>
                          <a:rPr lang="en-US" sz="3200" b="0" i="1" smtClean="0">
                            <a:latin typeface="Cambria Math" panose="02040503050406030204" pitchFamily="18" charset="0"/>
                          </a:rPr>
                          <m:t>𝑛𝑢𝑚𝑏𝑒𝑟</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𝑖𝑡𝑒𝑚𝑠</m:t>
                        </m:r>
                      </m:den>
                    </m:f>
                  </m:oMath>
                </a14:m>
                <a:r>
                  <a:rPr lang="en-BE" sz="3200" dirty="0"/>
                  <a:t> X 100%</a:t>
                </a:r>
              </a:p>
              <a:p>
                <a:pPr marL="0" indent="0">
                  <a:buNone/>
                </a:pPr>
                <a:endParaRPr lang="en-BE" sz="3200" dirty="0"/>
              </a:p>
              <a:p>
                <a:r>
                  <a:rPr lang="en-BE" sz="3200" dirty="0"/>
                  <a:t>Examples:</a:t>
                </a:r>
              </a:p>
              <a:p>
                <a:pPr lvl="1"/>
                <a:r>
                  <a:rPr lang="en-BE" sz="2800" dirty="0"/>
                  <a:t>Statement (Line, or Code) Coverage.</a:t>
                </a:r>
              </a:p>
              <a:p>
                <a:pPr lvl="1"/>
                <a:r>
                  <a:rPr lang="en-BE" sz="2800" dirty="0"/>
                  <a:t>Branch (Condition) Coverage</a:t>
                </a:r>
              </a:p>
              <a:p>
                <a:pPr lvl="1"/>
                <a:r>
                  <a:rPr lang="en-BE" sz="2800" dirty="0"/>
                  <a:t>Path Caverage</a:t>
                </a:r>
              </a:p>
              <a:p>
                <a:pPr lvl="1"/>
                <a:r>
                  <a:rPr lang="en-BE" sz="2800" dirty="0"/>
                  <a:t>Mutation Caverage</a:t>
                </a:r>
              </a:p>
            </p:txBody>
          </p:sp>
        </mc:Choice>
        <mc:Fallback xmlns="">
          <p:sp>
            <p:nvSpPr>
              <p:cNvPr id="3" name="Content Placeholder 2">
                <a:extLst>
                  <a:ext uri="{FF2B5EF4-FFF2-40B4-BE49-F238E27FC236}">
                    <a16:creationId xmlns:a16="http://schemas.microsoft.com/office/drawing/2014/main" id="{217075A9-D8CC-A5A6-5A20-A4D50BA8DEF5}"/>
                  </a:ext>
                </a:extLst>
              </p:cNvPr>
              <p:cNvSpPr>
                <a:spLocks noGrp="1" noRot="1" noChangeAspect="1" noMove="1" noResize="1" noEditPoints="1" noAdjustHandles="1" noChangeArrowheads="1" noChangeShapeType="1" noTextEdit="1"/>
              </p:cNvSpPr>
              <p:nvPr>
                <p:ph idx="1"/>
              </p:nvPr>
            </p:nvSpPr>
            <p:spPr>
              <a:blipFill>
                <a:blip r:embed="rId2"/>
                <a:stretch>
                  <a:fillRect l="-1568" t="-1163"/>
                </a:stretch>
              </a:blipFill>
            </p:spPr>
            <p:txBody>
              <a:bodyPr/>
              <a:lstStyle/>
              <a:p>
                <a:r>
                  <a:rPr lang="en-BE">
                    <a:noFill/>
                  </a:rPr>
                  <a:t> </a:t>
                </a:r>
              </a:p>
            </p:txBody>
          </p:sp>
        </mc:Fallback>
      </mc:AlternateContent>
    </p:spTree>
    <p:extLst>
      <p:ext uri="{BB962C8B-B14F-4D97-AF65-F5344CB8AC3E}">
        <p14:creationId xmlns:p14="http://schemas.microsoft.com/office/powerpoint/2010/main" val="4227808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725F-C180-D8A9-E02A-486EE1AA9228}"/>
              </a:ext>
            </a:extLst>
          </p:cNvPr>
          <p:cNvSpPr>
            <a:spLocks noGrp="1"/>
          </p:cNvSpPr>
          <p:nvPr>
            <p:ph type="title"/>
          </p:nvPr>
        </p:nvSpPr>
        <p:spPr/>
        <p:txBody>
          <a:bodyPr/>
          <a:lstStyle/>
          <a:p>
            <a:r>
              <a:rPr lang="en-GB" dirty="0"/>
              <a:t>Example: a function to test</a:t>
            </a:r>
            <a:endParaRPr lang="en-BE" dirty="0"/>
          </a:p>
        </p:txBody>
      </p:sp>
      <p:pic>
        <p:nvPicPr>
          <p:cNvPr id="13" name="Picture 12" descr="Graphical user interface, text&#10;&#10;Description automatically generated">
            <a:extLst>
              <a:ext uri="{FF2B5EF4-FFF2-40B4-BE49-F238E27FC236}">
                <a16:creationId xmlns:a16="http://schemas.microsoft.com/office/drawing/2014/main" id="{93BEBF85-C67F-8D3D-B7BF-63EB6971A50E}"/>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521278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11" name="Picture 10" descr="Graphical user interface, text&#10;&#10;Description automatically generated">
            <a:extLst>
              <a:ext uri="{FF2B5EF4-FFF2-40B4-BE49-F238E27FC236}">
                <a16:creationId xmlns:a16="http://schemas.microsoft.com/office/drawing/2014/main" id="{8811C712-211D-0008-4267-580BFC0D33F6}"/>
              </a:ext>
            </a:extLst>
          </p:cNvPr>
          <p:cNvPicPr>
            <a:picLocks noChangeAspect="1"/>
          </p:cNvPicPr>
          <p:nvPr/>
        </p:nvPicPr>
        <p:blipFill>
          <a:blip r:embed="rId3"/>
          <a:stretch>
            <a:fillRect/>
          </a:stretch>
        </p:blipFill>
        <p:spPr>
          <a:xfrm>
            <a:off x="1010277" y="2611441"/>
            <a:ext cx="7262186" cy="3494071"/>
          </a:xfrm>
          <a:prstGeom prst="rect">
            <a:avLst/>
          </a:prstGeom>
        </p:spPr>
      </p:pic>
    </p:spTree>
    <p:extLst>
      <p:ext uri="{BB962C8B-B14F-4D97-AF65-F5344CB8AC3E}">
        <p14:creationId xmlns:p14="http://schemas.microsoft.com/office/powerpoint/2010/main" val="231885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Tree>
    <p:extLst>
      <p:ext uri="{BB962C8B-B14F-4D97-AF65-F5344CB8AC3E}">
        <p14:creationId xmlns:p14="http://schemas.microsoft.com/office/powerpoint/2010/main" val="4082599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Statement/Line/Code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-1;</a:t>
            </a:r>
          </a:p>
        </p:txBody>
      </p:sp>
      <p:pic>
        <p:nvPicPr>
          <p:cNvPr id="9" name="Picture 8" descr="Graphical user interface, text, application&#10;&#10;Description automatically generated">
            <a:extLst>
              <a:ext uri="{FF2B5EF4-FFF2-40B4-BE49-F238E27FC236}">
                <a16:creationId xmlns:a16="http://schemas.microsoft.com/office/drawing/2014/main" id="{987CF31A-09ED-E4B9-4FB6-8D69B8EE26B4}"/>
              </a:ext>
            </a:extLst>
          </p:cNvPr>
          <p:cNvPicPr>
            <a:picLocks noChangeAspect="1"/>
          </p:cNvPicPr>
          <p:nvPr/>
        </p:nvPicPr>
        <p:blipFill>
          <a:blip r:embed="rId3"/>
          <a:stretch>
            <a:fillRect/>
          </a:stretch>
        </p:blipFill>
        <p:spPr>
          <a:xfrm>
            <a:off x="1010276" y="2568579"/>
            <a:ext cx="7970993" cy="3835100"/>
          </a:xfrm>
          <a:prstGeom prst="rect">
            <a:avLst/>
          </a:prstGeom>
        </p:spPr>
      </p:pic>
      <p:sp>
        <p:nvSpPr>
          <p:cNvPr id="11" name="TextBox 10">
            <a:extLst>
              <a:ext uri="{FF2B5EF4-FFF2-40B4-BE49-F238E27FC236}">
                <a16:creationId xmlns:a16="http://schemas.microsoft.com/office/drawing/2014/main" id="{EF3D2AC8-6DF1-29C7-B9FE-837D40F034C1}"/>
              </a:ext>
            </a:extLst>
          </p:cNvPr>
          <p:cNvSpPr txBox="1"/>
          <p:nvPr/>
        </p:nvSpPr>
        <p:spPr>
          <a:xfrm>
            <a:off x="4309973" y="1849718"/>
            <a:ext cx="1133566" cy="400110"/>
          </a:xfrm>
          <a:prstGeom prst="rect">
            <a:avLst/>
          </a:prstGeom>
          <a:solidFill>
            <a:srgbClr val="FFFF00"/>
          </a:solidFill>
          <a:ln>
            <a:solidFill>
              <a:srgbClr val="FFFF00"/>
            </a:solidFill>
          </a:ln>
        </p:spPr>
        <p:txBody>
          <a:bodyPr wrap="square" rtlCol="0">
            <a:spAutoFit/>
          </a:bodyPr>
          <a:lstStyle/>
          <a:p>
            <a:r>
              <a:rPr lang="en-BE" sz="2000" dirty="0">
                <a:latin typeface="Courier" pitchFamily="2" charset="0"/>
              </a:rPr>
              <a:t>false</a:t>
            </a:r>
          </a:p>
        </p:txBody>
      </p:sp>
      <p:grpSp>
        <p:nvGrpSpPr>
          <p:cNvPr id="21" name="Group 20">
            <a:extLst>
              <a:ext uri="{FF2B5EF4-FFF2-40B4-BE49-F238E27FC236}">
                <a16:creationId xmlns:a16="http://schemas.microsoft.com/office/drawing/2014/main" id="{CE5A43A7-5B15-CF69-5382-62E5D051AD78}"/>
              </a:ext>
            </a:extLst>
          </p:cNvPr>
          <p:cNvGrpSpPr/>
          <p:nvPr/>
        </p:nvGrpSpPr>
        <p:grpSpPr>
          <a:xfrm>
            <a:off x="1185863" y="3429000"/>
            <a:ext cx="5343525" cy="1800225"/>
            <a:chOff x="1185863" y="3429000"/>
            <a:chExt cx="5343525" cy="1800225"/>
          </a:xfrm>
        </p:grpSpPr>
        <p:sp>
          <p:nvSpPr>
            <p:cNvPr id="12" name="TextBox 11">
              <a:extLst>
                <a:ext uri="{FF2B5EF4-FFF2-40B4-BE49-F238E27FC236}">
                  <a16:creationId xmlns:a16="http://schemas.microsoft.com/office/drawing/2014/main" id="{7E800343-CBEB-9A66-4AED-209CBF619D27}"/>
                </a:ext>
              </a:extLst>
            </p:cNvPr>
            <p:cNvSpPr txBox="1"/>
            <p:nvPr/>
          </p:nvSpPr>
          <p:spPr>
            <a:xfrm>
              <a:off x="1185863" y="3943350"/>
              <a:ext cx="1700211" cy="400110"/>
            </a:xfrm>
            <a:prstGeom prst="rect">
              <a:avLst/>
            </a:prstGeom>
            <a:solidFill>
              <a:srgbClr val="FFFF00"/>
            </a:solidFill>
          </p:spPr>
          <p:txBody>
            <a:bodyPr wrap="square" rtlCol="0">
              <a:spAutoFit/>
            </a:bodyPr>
            <a:lstStyle/>
            <a:p>
              <a:r>
                <a:rPr lang="en-GB" sz="2000" dirty="0">
                  <a:latin typeface="Courier" pitchFamily="2" charset="0"/>
                </a:rPr>
                <a:t>    x</a:t>
              </a:r>
              <a:r>
                <a:rPr lang="en-BE" sz="2000" dirty="0">
                  <a:latin typeface="Courier" pitchFamily="2" charset="0"/>
                </a:rPr>
                <a:t>++;</a:t>
              </a:r>
            </a:p>
          </p:txBody>
        </p:sp>
        <p:cxnSp>
          <p:nvCxnSpPr>
            <p:cNvPr id="14" name="Straight Connector 13">
              <a:extLst>
                <a:ext uri="{FF2B5EF4-FFF2-40B4-BE49-F238E27FC236}">
                  <a16:creationId xmlns:a16="http://schemas.microsoft.com/office/drawing/2014/main" id="{39B1DC96-5824-36AC-F734-334EF206CA15}"/>
                </a:ext>
              </a:extLst>
            </p:cNvPr>
            <p:cNvCxnSpPr>
              <a:cxnSpLocks/>
            </p:cNvCxnSpPr>
            <p:nvPr/>
          </p:nvCxnSpPr>
          <p:spPr>
            <a:xfrm flipH="1">
              <a:off x="3586163" y="4200525"/>
              <a:ext cx="723810" cy="102870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9D0CA71-1C77-65B1-8779-9096181DA91C}"/>
                </a:ext>
              </a:extLst>
            </p:cNvPr>
            <p:cNvCxnSpPr>
              <a:cxnSpLocks/>
            </p:cNvCxnSpPr>
            <p:nvPr/>
          </p:nvCxnSpPr>
          <p:spPr>
            <a:xfrm>
              <a:off x="3586163" y="4200525"/>
              <a:ext cx="723810" cy="10287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9F1D85-CD0C-80A4-70A1-0CCE5C3A83D1}"/>
                    </a:ext>
                  </a:extLst>
                </p:cNvPr>
                <p:cNvSpPr txBox="1"/>
                <p:nvPr/>
              </p:nvSpPr>
              <p:spPr>
                <a:xfrm>
                  <a:off x="4181475" y="3429000"/>
                  <a:ext cx="2347913" cy="625812"/>
                </a:xfrm>
                <a:prstGeom prst="rect">
                  <a:avLst/>
                </a:prstGeom>
                <a:noFill/>
                <a:ln w="28575">
                  <a:solidFill>
                    <a:srgbClr val="17792D"/>
                  </a:solidFill>
                </a:ln>
              </p:spPr>
              <p:txBody>
                <a:bodyPr wrap="square" rtlCol="0">
                  <a:spAutoFit/>
                </a:bodyPr>
                <a:lstStyle/>
                <a:p>
                  <a14:m>
                    <m:oMath xmlns:m="http://schemas.openxmlformats.org/officeDocument/2006/math">
                      <m:f>
                        <m:fPr>
                          <m:ctrlPr>
                            <a:rPr lang="en-BE" sz="2400" b="1" i="1" smtClean="0">
                              <a:solidFill>
                                <a:srgbClr val="17792D"/>
                              </a:solidFill>
                              <a:latin typeface="Cambria Math" panose="02040503050406030204" pitchFamily="18" charset="0"/>
                            </a:rPr>
                          </m:ctrlPr>
                        </m:fPr>
                        <m:num>
                          <m:r>
                            <a:rPr lang="en-US" sz="2400" b="1" i="1" smtClean="0">
                              <a:solidFill>
                                <a:srgbClr val="17792D"/>
                              </a:solidFill>
                              <a:latin typeface="Cambria Math" panose="02040503050406030204" pitchFamily="18" charset="0"/>
                            </a:rPr>
                            <m:t>𝟖</m:t>
                          </m:r>
                        </m:num>
                        <m:den>
                          <m:r>
                            <a:rPr lang="en-US" sz="2400" b="1" i="1" smtClean="0">
                              <a:solidFill>
                                <a:srgbClr val="17792D"/>
                              </a:solidFill>
                              <a:latin typeface="Cambria Math" panose="02040503050406030204" pitchFamily="18" charset="0"/>
                            </a:rPr>
                            <m:t>𝟗</m:t>
                          </m:r>
                        </m:den>
                      </m:f>
                    </m:oMath>
                  </a14:m>
                  <a:r>
                    <a:rPr lang="en-BE" sz="2400" b="1" dirty="0">
                      <a:solidFill>
                        <a:srgbClr val="17792D"/>
                      </a:solidFill>
                    </a:rPr>
                    <a:t> x100%  = 88.9%</a:t>
                  </a:r>
                </a:p>
              </p:txBody>
            </p:sp>
          </mc:Choice>
          <mc:Fallback xmlns="">
            <p:sp>
              <p:nvSpPr>
                <p:cNvPr id="20" name="TextBox 19">
                  <a:extLst>
                    <a:ext uri="{FF2B5EF4-FFF2-40B4-BE49-F238E27FC236}">
                      <a16:creationId xmlns:a16="http://schemas.microsoft.com/office/drawing/2014/main" id="{B19F1D85-CD0C-80A4-70A1-0CCE5C3A83D1}"/>
                    </a:ext>
                  </a:extLst>
                </p:cNvPr>
                <p:cNvSpPr txBox="1">
                  <a:spLocks noRot="1" noChangeAspect="1" noMove="1" noResize="1" noEditPoints="1" noAdjustHandles="1" noChangeArrowheads="1" noChangeShapeType="1" noTextEdit="1"/>
                </p:cNvSpPr>
                <p:nvPr/>
              </p:nvSpPr>
              <p:spPr>
                <a:xfrm>
                  <a:off x="4181475" y="3429000"/>
                  <a:ext cx="2347913" cy="625812"/>
                </a:xfrm>
                <a:prstGeom prst="rect">
                  <a:avLst/>
                </a:prstGeom>
                <a:blipFill>
                  <a:blip r:embed="rId4"/>
                  <a:stretch>
                    <a:fillRect r="-2660" b="-5769"/>
                  </a:stretch>
                </a:blipFill>
                <a:ln w="28575">
                  <a:solidFill>
                    <a:srgbClr val="17792D"/>
                  </a:solidFill>
                </a:ln>
              </p:spPr>
              <p:txBody>
                <a:bodyPr/>
                <a:lstStyle/>
                <a:p>
                  <a:r>
                    <a:rPr lang="en-BE">
                      <a:noFill/>
                    </a:rPr>
                    <a:t> </a:t>
                  </a:r>
                </a:p>
              </p:txBody>
            </p:sp>
          </mc:Fallback>
        </mc:AlternateContent>
      </p:grpSp>
    </p:spTree>
    <p:extLst>
      <p:ext uri="{BB962C8B-B14F-4D97-AF65-F5344CB8AC3E}">
        <p14:creationId xmlns:p14="http://schemas.microsoft.com/office/powerpoint/2010/main" val="40144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9DF2D030-F50B-B7AF-877C-B980205F1B10}"/>
              </a:ext>
            </a:extLst>
          </p:cNvPr>
          <p:cNvPicPr>
            <a:picLocks noChangeAspect="1"/>
          </p:cNvPicPr>
          <p:nvPr/>
        </p:nvPicPr>
        <p:blipFill>
          <a:blip r:embed="rId3"/>
          <a:stretch>
            <a:fillRect/>
          </a:stretch>
        </p:blipFill>
        <p:spPr>
          <a:xfrm>
            <a:off x="1010275" y="2568579"/>
            <a:ext cx="7970993" cy="3853900"/>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830997"/>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p:txBody>
      </p:sp>
    </p:spTree>
    <p:extLst>
      <p:ext uri="{BB962C8B-B14F-4D97-AF65-F5344CB8AC3E}">
        <p14:creationId xmlns:p14="http://schemas.microsoft.com/office/powerpoint/2010/main" val="214383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Groups</a:t>
            </a:r>
          </a:p>
        </p:txBody>
      </p:sp>
      <p:pic>
        <p:nvPicPr>
          <p:cNvPr id="5" name="Picture 4" descr="Chart, line chart&#10;&#10;Description automatically generated">
            <a:extLst>
              <a:ext uri="{FF2B5EF4-FFF2-40B4-BE49-F238E27FC236}">
                <a16:creationId xmlns:a16="http://schemas.microsoft.com/office/drawing/2014/main" id="{9967B0BE-145F-3312-CBA5-B084ED6BF73F}"/>
              </a:ext>
            </a:extLst>
          </p:cNvPr>
          <p:cNvPicPr>
            <a:picLocks noChangeAspect="1"/>
          </p:cNvPicPr>
          <p:nvPr/>
        </p:nvPicPr>
        <p:blipFill>
          <a:blip r:embed="rId2"/>
          <a:stretch>
            <a:fillRect/>
          </a:stretch>
        </p:blipFill>
        <p:spPr>
          <a:xfrm>
            <a:off x="251927" y="1097730"/>
            <a:ext cx="4056413" cy="4957838"/>
          </a:xfrm>
          <a:prstGeom prst="rect">
            <a:avLst/>
          </a:prstGeom>
          <a:ln>
            <a:solidFill>
              <a:schemeClr val="tx1"/>
            </a:solidFill>
          </a:ln>
        </p:spPr>
      </p:pic>
      <p:pic>
        <p:nvPicPr>
          <p:cNvPr id="7" name="Picture 6" descr="Text&#10;&#10;Description automatically generated">
            <a:extLst>
              <a:ext uri="{FF2B5EF4-FFF2-40B4-BE49-F238E27FC236}">
                <a16:creationId xmlns:a16="http://schemas.microsoft.com/office/drawing/2014/main" id="{C7C0C3B6-E364-62A5-39CD-3066EAC81290}"/>
              </a:ext>
            </a:extLst>
          </p:cNvPr>
          <p:cNvPicPr>
            <a:picLocks noChangeAspect="1"/>
          </p:cNvPicPr>
          <p:nvPr/>
        </p:nvPicPr>
        <p:blipFill>
          <a:blip r:embed="rId3"/>
          <a:stretch>
            <a:fillRect/>
          </a:stretch>
        </p:blipFill>
        <p:spPr>
          <a:xfrm>
            <a:off x="4497807" y="1203908"/>
            <a:ext cx="7208317" cy="1903186"/>
          </a:xfrm>
          <a:prstGeom prst="rect">
            <a:avLst/>
          </a:prstGeom>
          <a:ln>
            <a:solidFill>
              <a:schemeClr val="tx1"/>
            </a:solidFill>
          </a:ln>
        </p:spPr>
      </p:pic>
      <p:pic>
        <p:nvPicPr>
          <p:cNvPr id="3" name="Picture 2" descr="A picture containing text, newspaper, screenshot&#10;&#10;Description automatically generated">
            <a:extLst>
              <a:ext uri="{FF2B5EF4-FFF2-40B4-BE49-F238E27FC236}">
                <a16:creationId xmlns:a16="http://schemas.microsoft.com/office/drawing/2014/main" id="{EC47189B-90F0-39BB-EDE1-34A5704B81DD}"/>
              </a:ext>
            </a:extLst>
          </p:cNvPr>
          <p:cNvPicPr>
            <a:picLocks noChangeAspect="1"/>
          </p:cNvPicPr>
          <p:nvPr/>
        </p:nvPicPr>
        <p:blipFill rotWithShape="1">
          <a:blip r:embed="rId4"/>
          <a:srcRect b="50217"/>
          <a:stretch/>
        </p:blipFill>
        <p:spPr>
          <a:xfrm>
            <a:off x="5816788" y="3429000"/>
            <a:ext cx="4204996" cy="2771846"/>
          </a:xfrm>
          <a:prstGeom prst="rect">
            <a:avLst/>
          </a:prstGeom>
        </p:spPr>
      </p:pic>
    </p:spTree>
    <p:extLst>
      <p:ext uri="{BB962C8B-B14F-4D97-AF65-F5344CB8AC3E}">
        <p14:creationId xmlns:p14="http://schemas.microsoft.com/office/powerpoint/2010/main" val="3647665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70D752A9-42EE-AC72-C5CB-98DAA28F8EC7}"/>
              </a:ext>
            </a:extLst>
          </p:cNvPr>
          <p:cNvPicPr>
            <a:picLocks noChangeAspect="1"/>
          </p:cNvPicPr>
          <p:nvPr/>
        </p:nvPicPr>
        <p:blipFill>
          <a:blip r:embed="rId3"/>
          <a:stretch>
            <a:fillRect/>
          </a:stretch>
        </p:blipFill>
        <p:spPr>
          <a:xfrm>
            <a:off x="1010275" y="2600504"/>
            <a:ext cx="7970992" cy="3825322"/>
          </a:xfrm>
          <a:prstGeom prst="rect">
            <a:avLst/>
          </a:prstGeom>
        </p:spPr>
      </p:pic>
      <p:sp>
        <p:nvSpPr>
          <p:cNvPr id="2" name="Title 1">
            <a:extLst>
              <a:ext uri="{FF2B5EF4-FFF2-40B4-BE49-F238E27FC236}">
                <a16:creationId xmlns:a16="http://schemas.microsoft.com/office/drawing/2014/main" id="{0BD98198-8EBA-21E1-7318-064F02A42C06}"/>
              </a:ext>
            </a:extLst>
          </p:cNvPr>
          <p:cNvSpPr>
            <a:spLocks noGrp="1"/>
          </p:cNvSpPr>
          <p:nvPr>
            <p:ph type="title"/>
          </p:nvPr>
        </p:nvSpPr>
        <p:spPr/>
        <p:txBody>
          <a:bodyPr/>
          <a:lstStyle/>
          <a:p>
            <a:r>
              <a:rPr lang="en-GB" dirty="0"/>
              <a:t>Branch/Condition Coverage</a:t>
            </a:r>
            <a:endParaRPr lang="en-BE" dirty="0"/>
          </a:p>
        </p:txBody>
      </p:sp>
      <p:sp>
        <p:nvSpPr>
          <p:cNvPr id="8" name="TextBox 7">
            <a:extLst>
              <a:ext uri="{FF2B5EF4-FFF2-40B4-BE49-F238E27FC236}">
                <a16:creationId xmlns:a16="http://schemas.microsoft.com/office/drawing/2014/main" id="{45E9A40B-CCC3-4D9D-6E92-FFABE398F7BC}"/>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9" name="Rounded Rectangular Callout 8">
            <a:extLst>
              <a:ext uri="{FF2B5EF4-FFF2-40B4-BE49-F238E27FC236}">
                <a16:creationId xmlns:a16="http://schemas.microsoft.com/office/drawing/2014/main" id="{C47835F7-DAFB-067F-5C25-638BE422DF6C}"/>
              </a:ext>
            </a:extLst>
          </p:cNvPr>
          <p:cNvSpPr/>
          <p:nvPr/>
        </p:nvSpPr>
        <p:spPr>
          <a:xfrm>
            <a:off x="9510712" y="988130"/>
            <a:ext cx="1843088" cy="909816"/>
          </a:xfrm>
          <a:prstGeom prst="wedgeRoundRectCallout">
            <a:avLst>
              <a:gd name="adj1" fmla="val -70445"/>
              <a:gd name="adj2" fmla="val 104900"/>
              <a:gd name="adj3" fmla="val 16667"/>
            </a:avLst>
          </a:prstGeom>
          <a:solidFill>
            <a:srgbClr val="15BE23"/>
          </a:solidFill>
          <a:ln>
            <a:solidFill>
              <a:srgbClr val="15B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t>New Test</a:t>
            </a:r>
          </a:p>
        </p:txBody>
      </p:sp>
    </p:spTree>
    <p:extLst>
      <p:ext uri="{BB962C8B-B14F-4D97-AF65-F5344CB8AC3E}">
        <p14:creationId xmlns:p14="http://schemas.microsoft.com/office/powerpoint/2010/main" val="28182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sp>
        <p:nvSpPr>
          <p:cNvPr id="3" name="Content Placeholder 2">
            <a:extLst>
              <a:ext uri="{FF2B5EF4-FFF2-40B4-BE49-F238E27FC236}">
                <a16:creationId xmlns:a16="http://schemas.microsoft.com/office/drawing/2014/main" id="{C0A8D1BE-CFEF-D723-FB0E-65DCF7AAAB2D}"/>
              </a:ext>
            </a:extLst>
          </p:cNvPr>
          <p:cNvSpPr>
            <a:spLocks noGrp="1"/>
          </p:cNvSpPr>
          <p:nvPr>
            <p:ph idx="1"/>
          </p:nvPr>
        </p:nvSpPr>
        <p:spPr>
          <a:xfrm>
            <a:off x="838200" y="1825626"/>
            <a:ext cx="10515600" cy="488950"/>
          </a:xfrm>
        </p:spPr>
        <p:txBody>
          <a:bodyPr>
            <a:noAutofit/>
          </a:bodyPr>
          <a:lstStyle/>
          <a:p>
            <a:pPr marL="0" indent="0">
              <a:buNone/>
            </a:pPr>
            <a:r>
              <a:rPr lang="en-GB" sz="3200" dirty="0"/>
              <a:t>Paths for three “if” each can be either true (T) or false (F)</a:t>
            </a:r>
            <a:endParaRPr lang="en-BE" sz="3200"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2"/>
          <a:stretch>
            <a:fillRect/>
          </a:stretch>
        </p:blipFill>
        <p:spPr>
          <a:xfrm>
            <a:off x="3048000" y="2701000"/>
            <a:ext cx="5295900" cy="3684850"/>
          </a:xfrm>
          <a:prstGeom prst="rect">
            <a:avLst/>
          </a:prstGeom>
        </p:spPr>
      </p:pic>
      <p:sp>
        <p:nvSpPr>
          <p:cNvPr id="6" name="TextBox 5">
            <a:extLst>
              <a:ext uri="{FF2B5EF4-FFF2-40B4-BE49-F238E27FC236}">
                <a16:creationId xmlns:a16="http://schemas.microsoft.com/office/drawing/2014/main" id="{3AA9874E-1C8F-DD73-8A9C-AA8343B28A3D}"/>
              </a:ext>
            </a:extLst>
          </p:cNvPr>
          <p:cNvSpPr txBox="1"/>
          <p:nvPr/>
        </p:nvSpPr>
        <p:spPr>
          <a:xfrm>
            <a:off x="1905000" y="3289300"/>
            <a:ext cx="1562100" cy="584775"/>
          </a:xfrm>
          <a:prstGeom prst="rect">
            <a:avLst/>
          </a:prstGeom>
          <a:noFill/>
        </p:spPr>
        <p:txBody>
          <a:bodyPr wrap="square" rtlCol="0">
            <a:spAutoFit/>
          </a:bodyPr>
          <a:lstStyle/>
          <a:p>
            <a:r>
              <a:rPr lang="en-BE" sz="3200" dirty="0"/>
              <a:t>8-Paths</a:t>
            </a:r>
          </a:p>
        </p:txBody>
      </p:sp>
    </p:spTree>
    <p:extLst>
      <p:ext uri="{BB962C8B-B14F-4D97-AF65-F5344CB8AC3E}">
        <p14:creationId xmlns:p14="http://schemas.microsoft.com/office/powerpoint/2010/main" val="3350497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3C6F-05B7-4947-8EAA-7AB50A233752}"/>
              </a:ext>
            </a:extLst>
          </p:cNvPr>
          <p:cNvSpPr>
            <a:spLocks noGrp="1"/>
          </p:cNvSpPr>
          <p:nvPr>
            <p:ph type="title"/>
          </p:nvPr>
        </p:nvSpPr>
        <p:spPr/>
        <p:txBody>
          <a:bodyPr/>
          <a:lstStyle/>
          <a:p>
            <a:r>
              <a:rPr lang="en-GB" dirty="0"/>
              <a:t>Path Coverage</a:t>
            </a:r>
            <a:endParaRPr lang="en-BE" dirty="0"/>
          </a:p>
        </p:txBody>
      </p:sp>
      <p:pic>
        <p:nvPicPr>
          <p:cNvPr id="5" name="Picture 4" descr="Diagram&#10;&#10;Description automatically generated">
            <a:extLst>
              <a:ext uri="{FF2B5EF4-FFF2-40B4-BE49-F238E27FC236}">
                <a16:creationId xmlns:a16="http://schemas.microsoft.com/office/drawing/2014/main" id="{D57DC6C9-6C71-FFAA-D5EF-DF447CE13434}"/>
              </a:ext>
            </a:extLst>
          </p:cNvPr>
          <p:cNvPicPr>
            <a:picLocks noChangeAspect="1"/>
          </p:cNvPicPr>
          <p:nvPr/>
        </p:nvPicPr>
        <p:blipFill>
          <a:blip r:embed="rId3"/>
          <a:stretch>
            <a:fillRect/>
          </a:stretch>
        </p:blipFill>
        <p:spPr>
          <a:xfrm>
            <a:off x="3048000" y="2701000"/>
            <a:ext cx="5295900" cy="3684850"/>
          </a:xfrm>
          <a:prstGeom prst="rect">
            <a:avLst/>
          </a:prstGeom>
        </p:spPr>
      </p:pic>
      <p:sp>
        <p:nvSpPr>
          <p:cNvPr id="7" name="TextBox 6">
            <a:extLst>
              <a:ext uri="{FF2B5EF4-FFF2-40B4-BE49-F238E27FC236}">
                <a16:creationId xmlns:a16="http://schemas.microsoft.com/office/drawing/2014/main" id="{219DB70C-AB4D-1362-0896-E82FC1641088}"/>
              </a:ext>
            </a:extLst>
          </p:cNvPr>
          <p:cNvSpPr txBox="1"/>
          <p:nvPr/>
        </p:nvSpPr>
        <p:spPr>
          <a:xfrm>
            <a:off x="1010277" y="1443038"/>
            <a:ext cx="8228316" cy="1200329"/>
          </a:xfrm>
          <a:prstGeom prst="rect">
            <a:avLst/>
          </a:prstGeom>
          <a:noFill/>
        </p:spPr>
        <p:txBody>
          <a:bodyPr wrap="square" rtlCol="0">
            <a:spAutoFit/>
          </a:bodyPr>
          <a:lstStyle/>
          <a:p>
            <a:r>
              <a:rPr lang="en-BE" sz="2400" dirty="0"/>
              <a:t>Test Case(s)</a:t>
            </a:r>
          </a:p>
          <a:p>
            <a:r>
              <a:rPr lang="en-BE" sz="2400" dirty="0">
                <a:latin typeface="Courier" pitchFamily="2" charset="0"/>
              </a:rPr>
              <a:t>	ASSERT foo(0, true, true, true) == 0;</a:t>
            </a:r>
          </a:p>
          <a:p>
            <a:r>
              <a:rPr lang="en-BE" sz="2400" dirty="0">
                <a:latin typeface="Courier" pitchFamily="2" charset="0"/>
              </a:rPr>
              <a:t>	ASSERT foo(0,false, false, false) == 0;</a:t>
            </a:r>
          </a:p>
        </p:txBody>
      </p:sp>
      <p:sp>
        <p:nvSpPr>
          <p:cNvPr id="8" name="Oval 7">
            <a:extLst>
              <a:ext uri="{FF2B5EF4-FFF2-40B4-BE49-F238E27FC236}">
                <a16:creationId xmlns:a16="http://schemas.microsoft.com/office/drawing/2014/main" id="{99D25EDC-6E1B-A331-A658-452E06189408}"/>
              </a:ext>
            </a:extLst>
          </p:cNvPr>
          <p:cNvSpPr/>
          <p:nvPr/>
        </p:nvSpPr>
        <p:spPr>
          <a:xfrm>
            <a:off x="3086096" y="5857875"/>
            <a:ext cx="471488" cy="513687"/>
          </a:xfrm>
          <a:prstGeom prst="ellipse">
            <a:avLst/>
          </a:prstGeom>
          <a:solidFill>
            <a:srgbClr val="15B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F58A909F-133F-7C55-E14D-B18A4C954A78}"/>
              </a:ext>
            </a:extLst>
          </p:cNvPr>
          <p:cNvSpPr/>
          <p:nvPr/>
        </p:nvSpPr>
        <p:spPr>
          <a:xfrm>
            <a:off x="7829548" y="5857874"/>
            <a:ext cx="471488" cy="513687"/>
          </a:xfrm>
          <a:prstGeom prst="ellipse">
            <a:avLst/>
          </a:prstGeom>
          <a:solidFill>
            <a:srgbClr val="15BE2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FDAA44BC-F6B0-EE70-09BE-ACAB40E9A58B}"/>
              </a:ext>
            </a:extLst>
          </p:cNvPr>
          <p:cNvSpPr txBox="1"/>
          <p:nvPr/>
        </p:nvSpPr>
        <p:spPr>
          <a:xfrm>
            <a:off x="7631906" y="2768601"/>
            <a:ext cx="3450432" cy="584775"/>
          </a:xfrm>
          <a:prstGeom prst="rect">
            <a:avLst/>
          </a:prstGeom>
          <a:noFill/>
          <a:ln w="28575">
            <a:solidFill>
              <a:srgbClr val="C00000"/>
            </a:solidFill>
          </a:ln>
        </p:spPr>
        <p:txBody>
          <a:bodyPr wrap="square" rtlCol="0">
            <a:spAutoFit/>
          </a:bodyPr>
          <a:lstStyle/>
          <a:p>
            <a:r>
              <a:rPr lang="en-BE" sz="3200" dirty="0">
                <a:solidFill>
                  <a:srgbClr val="C00000"/>
                </a:solidFill>
              </a:rPr>
              <a:t>25% Path Coverage</a:t>
            </a:r>
          </a:p>
        </p:txBody>
      </p:sp>
      <p:pic>
        <p:nvPicPr>
          <p:cNvPr id="1026" name="Picture 2" descr="Animal, bug, insect, virus, virus bug icon icon - Download on Iconfinder">
            <a:extLst>
              <a:ext uri="{FF2B5EF4-FFF2-40B4-BE49-F238E27FC236}">
                <a16:creationId xmlns:a16="http://schemas.microsoft.com/office/drawing/2014/main" id="{66EB8586-A359-F7CE-48F1-020613191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371562"/>
            <a:ext cx="361952" cy="36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6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DFFC-8FA8-EE41-1911-729E07160D28}"/>
              </a:ext>
            </a:extLst>
          </p:cNvPr>
          <p:cNvSpPr>
            <a:spLocks noGrp="1"/>
          </p:cNvSpPr>
          <p:nvPr>
            <p:ph type="title"/>
          </p:nvPr>
        </p:nvSpPr>
        <p:spPr/>
        <p:txBody>
          <a:bodyPr/>
          <a:lstStyle/>
          <a:p>
            <a:r>
              <a:rPr lang="en-GB" dirty="0"/>
              <a:t>Testing Coverage for the Project</a:t>
            </a:r>
            <a:endParaRPr lang="en-BE" dirty="0"/>
          </a:p>
        </p:txBody>
      </p:sp>
      <p:sp>
        <p:nvSpPr>
          <p:cNvPr id="3" name="Content Placeholder 2">
            <a:extLst>
              <a:ext uri="{FF2B5EF4-FFF2-40B4-BE49-F238E27FC236}">
                <a16:creationId xmlns:a16="http://schemas.microsoft.com/office/drawing/2014/main" id="{4A0BD4AA-24AE-4EA8-AE76-56DB2E408BFF}"/>
              </a:ext>
            </a:extLst>
          </p:cNvPr>
          <p:cNvSpPr>
            <a:spLocks noGrp="1"/>
          </p:cNvSpPr>
          <p:nvPr>
            <p:ph idx="1"/>
          </p:nvPr>
        </p:nvSpPr>
        <p:spPr/>
        <p:txBody>
          <a:bodyPr>
            <a:normAutofit/>
          </a:bodyPr>
          <a:lstStyle/>
          <a:p>
            <a:r>
              <a:rPr lang="en-GB" dirty="0"/>
              <a:t>It is required to show coverage for your Project (in both the Intermediate and the Final Report)</a:t>
            </a:r>
          </a:p>
          <a:p>
            <a:pPr lvl="1"/>
            <a:r>
              <a:rPr lang="en-GB" dirty="0"/>
              <a:t>At least Statement Coverage, but Branch Coverage is better.</a:t>
            </a:r>
          </a:p>
          <a:p>
            <a:r>
              <a:rPr lang="en-GB" dirty="0"/>
              <a:t>If your project has very low coverage, you better have a good explanation for that.</a:t>
            </a:r>
          </a:p>
          <a:p>
            <a:r>
              <a:rPr lang="en-GB" dirty="0"/>
              <a:t>Focus on increasing the coverage for the system parts that will be affected by your change.</a:t>
            </a:r>
            <a:endParaRPr lang="en-BE" dirty="0"/>
          </a:p>
        </p:txBody>
      </p:sp>
    </p:spTree>
    <p:extLst>
      <p:ext uri="{BB962C8B-B14F-4D97-AF65-F5344CB8AC3E}">
        <p14:creationId xmlns:p14="http://schemas.microsoft.com/office/powerpoint/2010/main" val="2743627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 timeline&#10;&#10;Description automatically generated">
            <a:extLst>
              <a:ext uri="{FF2B5EF4-FFF2-40B4-BE49-F238E27FC236}">
                <a16:creationId xmlns:a16="http://schemas.microsoft.com/office/drawing/2014/main" id="{11188E03-1BEB-0CD6-889D-8D3CE11F8FAD}"/>
              </a:ext>
            </a:extLst>
          </p:cNvPr>
          <p:cNvPicPr>
            <a:picLocks noChangeAspect="1"/>
          </p:cNvPicPr>
          <p:nvPr/>
        </p:nvPicPr>
        <p:blipFill>
          <a:blip r:embed="rId2"/>
          <a:stretch>
            <a:fillRect/>
          </a:stretch>
        </p:blipFill>
        <p:spPr>
          <a:xfrm rot="796179">
            <a:off x="1233181" y="2674010"/>
            <a:ext cx="9972645" cy="2347820"/>
          </a:xfrm>
          <a:prstGeom prst="rect">
            <a:avLst/>
          </a:prstGeom>
        </p:spPr>
      </p:pic>
    </p:spTree>
    <p:extLst>
      <p:ext uri="{BB962C8B-B14F-4D97-AF65-F5344CB8AC3E}">
        <p14:creationId xmlns:p14="http://schemas.microsoft.com/office/powerpoint/2010/main" val="38773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7920-C5F5-C99E-74CB-622B1DE0A143}"/>
              </a:ext>
            </a:extLst>
          </p:cNvPr>
          <p:cNvSpPr>
            <a:spLocks noGrp="1"/>
          </p:cNvSpPr>
          <p:nvPr>
            <p:ph type="title"/>
          </p:nvPr>
        </p:nvSpPr>
        <p:spPr>
          <a:xfrm>
            <a:off x="707571" y="1"/>
            <a:ext cx="10515600" cy="1007706"/>
          </a:xfrm>
        </p:spPr>
        <p:txBody>
          <a:bodyPr/>
          <a:lstStyle/>
          <a:p>
            <a:r>
              <a:rPr lang="en-BE" dirty="0"/>
              <a:t>Announcements – Testing report</a:t>
            </a:r>
          </a:p>
        </p:txBody>
      </p:sp>
      <p:pic>
        <p:nvPicPr>
          <p:cNvPr id="4" name="Picture 3" descr="Graphical user interface, text, application&#10;&#10;Description automatically generated">
            <a:extLst>
              <a:ext uri="{FF2B5EF4-FFF2-40B4-BE49-F238E27FC236}">
                <a16:creationId xmlns:a16="http://schemas.microsoft.com/office/drawing/2014/main" id="{14893F71-64B4-E8F6-3E64-A194560B4F33}"/>
              </a:ext>
            </a:extLst>
          </p:cNvPr>
          <p:cNvPicPr>
            <a:picLocks noChangeAspect="1"/>
          </p:cNvPicPr>
          <p:nvPr/>
        </p:nvPicPr>
        <p:blipFill>
          <a:blip r:embed="rId2"/>
          <a:stretch>
            <a:fillRect/>
          </a:stretch>
        </p:blipFill>
        <p:spPr>
          <a:xfrm>
            <a:off x="610892" y="1324946"/>
            <a:ext cx="9314936" cy="2494829"/>
          </a:xfrm>
          <a:prstGeom prst="rect">
            <a:avLst/>
          </a:prstGeom>
        </p:spPr>
      </p:pic>
      <p:sp>
        <p:nvSpPr>
          <p:cNvPr id="6" name="TextBox 5">
            <a:extLst>
              <a:ext uri="{FF2B5EF4-FFF2-40B4-BE49-F238E27FC236}">
                <a16:creationId xmlns:a16="http://schemas.microsoft.com/office/drawing/2014/main" id="{B0FBD2A7-2085-84CC-9C07-196B65964032}"/>
              </a:ext>
            </a:extLst>
          </p:cNvPr>
          <p:cNvSpPr txBox="1"/>
          <p:nvPr/>
        </p:nvSpPr>
        <p:spPr>
          <a:xfrm>
            <a:off x="774441" y="4394718"/>
            <a:ext cx="3069771" cy="923330"/>
          </a:xfrm>
          <a:prstGeom prst="rect">
            <a:avLst/>
          </a:prstGeom>
          <a:noFill/>
          <a:ln>
            <a:solidFill>
              <a:schemeClr val="tx1"/>
            </a:solidFill>
          </a:ln>
        </p:spPr>
        <p:txBody>
          <a:bodyPr wrap="square" rtlCol="0">
            <a:spAutoFit/>
          </a:bodyPr>
          <a:lstStyle/>
          <a:p>
            <a:r>
              <a:rPr lang="en-BE" dirty="0"/>
              <a:t>Report</a:t>
            </a:r>
          </a:p>
          <a:p>
            <a:pPr marL="285750" indent="-285750">
              <a:buFont typeface="Arial" panose="020B0604020202020204" pitchFamily="34" charset="0"/>
              <a:buChar char="•"/>
            </a:pPr>
            <a:r>
              <a:rPr lang="en-BE" dirty="0"/>
              <a:t>Unit test code snippets</a:t>
            </a:r>
          </a:p>
          <a:p>
            <a:pPr marL="285750" indent="-285750">
              <a:buFont typeface="Arial" panose="020B0604020202020204" pitchFamily="34" charset="0"/>
              <a:buChar char="•"/>
            </a:pPr>
            <a:r>
              <a:rPr lang="en-GB" dirty="0"/>
              <a:t>C</a:t>
            </a:r>
            <a:r>
              <a:rPr lang="en-BE" dirty="0"/>
              <a:t>overage screenshots</a:t>
            </a:r>
          </a:p>
        </p:txBody>
      </p:sp>
      <p:pic>
        <p:nvPicPr>
          <p:cNvPr id="9" name="Picture 8">
            <a:extLst>
              <a:ext uri="{FF2B5EF4-FFF2-40B4-BE49-F238E27FC236}">
                <a16:creationId xmlns:a16="http://schemas.microsoft.com/office/drawing/2014/main" id="{8C856C86-4150-40D7-CC93-BE2DB0B8DBE8}"/>
              </a:ext>
            </a:extLst>
          </p:cNvPr>
          <p:cNvPicPr>
            <a:picLocks noChangeAspect="1"/>
          </p:cNvPicPr>
          <p:nvPr/>
        </p:nvPicPr>
        <p:blipFill>
          <a:blip r:embed="rId3"/>
          <a:stretch>
            <a:fillRect/>
          </a:stretch>
        </p:blipFill>
        <p:spPr>
          <a:xfrm>
            <a:off x="6603684" y="3135086"/>
            <a:ext cx="3407702" cy="2687216"/>
          </a:xfrm>
          <a:prstGeom prst="rect">
            <a:avLst/>
          </a:prstGeom>
          <a:ln>
            <a:solidFill>
              <a:schemeClr val="tx1"/>
            </a:solidFill>
          </a:ln>
        </p:spPr>
      </p:pic>
      <p:sp>
        <p:nvSpPr>
          <p:cNvPr id="10" name="TextBox 9">
            <a:extLst>
              <a:ext uri="{FF2B5EF4-FFF2-40B4-BE49-F238E27FC236}">
                <a16:creationId xmlns:a16="http://schemas.microsoft.com/office/drawing/2014/main" id="{0A09FA97-6E10-E6AE-B66B-35199BAA5964}"/>
              </a:ext>
            </a:extLst>
          </p:cNvPr>
          <p:cNvSpPr txBox="1"/>
          <p:nvPr/>
        </p:nvSpPr>
        <p:spPr>
          <a:xfrm>
            <a:off x="8444204" y="4777273"/>
            <a:ext cx="2267339" cy="584775"/>
          </a:xfrm>
          <a:prstGeom prst="rect">
            <a:avLst/>
          </a:prstGeom>
          <a:solidFill>
            <a:schemeClr val="bg1"/>
          </a:solidFill>
          <a:ln w="28575">
            <a:solidFill>
              <a:srgbClr val="C00000"/>
            </a:solidFill>
          </a:ln>
        </p:spPr>
        <p:txBody>
          <a:bodyPr wrap="square" rtlCol="0">
            <a:spAutoFit/>
          </a:bodyPr>
          <a:lstStyle/>
          <a:p>
            <a:r>
              <a:rPr lang="en-BE" sz="1600" dirty="0"/>
              <a:t>Write tests that are not in default-test</a:t>
            </a:r>
          </a:p>
        </p:txBody>
      </p:sp>
    </p:spTree>
    <p:extLst>
      <p:ext uri="{BB962C8B-B14F-4D97-AF65-F5344CB8AC3E}">
        <p14:creationId xmlns:p14="http://schemas.microsoft.com/office/powerpoint/2010/main" val="40314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ean C++20: Sustainable Software Development Patterns and Best Practices |  SpringerLink">
            <a:extLst>
              <a:ext uri="{FF2B5EF4-FFF2-40B4-BE49-F238E27FC236}">
                <a16:creationId xmlns:a16="http://schemas.microsoft.com/office/drawing/2014/main" id="{541BBC65-FBB7-3C0A-F64F-9B0DBE82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951" y="384314"/>
            <a:ext cx="3418275" cy="487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D7C726-EE3F-0BAB-17CE-9C1F2FEDCB02}"/>
              </a:ext>
            </a:extLst>
          </p:cNvPr>
          <p:cNvSpPr txBox="1"/>
          <p:nvPr/>
        </p:nvSpPr>
        <p:spPr>
          <a:xfrm>
            <a:off x="2716697" y="5711687"/>
            <a:ext cx="6149008" cy="646331"/>
          </a:xfrm>
          <a:prstGeom prst="rect">
            <a:avLst/>
          </a:prstGeom>
          <a:noFill/>
        </p:spPr>
        <p:txBody>
          <a:bodyPr wrap="square" rtlCol="0">
            <a:spAutoFit/>
          </a:bodyPr>
          <a:lstStyle/>
          <a:p>
            <a:pPr algn="ctr"/>
            <a:r>
              <a:rPr lang="en-BE" dirty="0"/>
              <a:t>Free PDF version on Springer</a:t>
            </a:r>
          </a:p>
          <a:p>
            <a:pPr algn="ctr"/>
            <a:r>
              <a:rPr lang="en-GB" dirty="0"/>
              <a:t>https://</a:t>
            </a:r>
            <a:r>
              <a:rPr lang="en-GB" dirty="0" err="1"/>
              <a:t>link.springer.com</a:t>
            </a:r>
            <a:r>
              <a:rPr lang="en-GB" dirty="0"/>
              <a:t>/book/10.1007/978-1-4842-5949-8</a:t>
            </a:r>
            <a:endParaRPr lang="en-BE" dirty="0"/>
          </a:p>
        </p:txBody>
      </p:sp>
    </p:spTree>
    <p:extLst>
      <p:ext uri="{BB962C8B-B14F-4D97-AF65-F5344CB8AC3E}">
        <p14:creationId xmlns:p14="http://schemas.microsoft.com/office/powerpoint/2010/main" val="178674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Need for Testing</a:t>
            </a:r>
            <a:endParaRPr lang="en-BE" dirty="0"/>
          </a:p>
        </p:txBody>
      </p:sp>
      <p:grpSp>
        <p:nvGrpSpPr>
          <p:cNvPr id="10" name="Group 9">
            <a:extLst>
              <a:ext uri="{FF2B5EF4-FFF2-40B4-BE49-F238E27FC236}">
                <a16:creationId xmlns:a16="http://schemas.microsoft.com/office/drawing/2014/main" id="{0ADFDD27-DA98-EE0B-D0D0-4AEAEBB27FD0}"/>
              </a:ext>
            </a:extLst>
          </p:cNvPr>
          <p:cNvGrpSpPr/>
          <p:nvPr/>
        </p:nvGrpSpPr>
        <p:grpSpPr>
          <a:xfrm>
            <a:off x="953280" y="1001865"/>
            <a:ext cx="6241775" cy="4800482"/>
            <a:chOff x="1032699" y="1369856"/>
            <a:chExt cx="6241775" cy="4800482"/>
          </a:xfrm>
        </p:grpSpPr>
        <p:pic>
          <p:nvPicPr>
            <p:cNvPr id="1026" name="Picture 2" descr="Killed By A Machine: The Therac-25 | Hackaday">
              <a:extLst>
                <a:ext uri="{FF2B5EF4-FFF2-40B4-BE49-F238E27FC236}">
                  <a16:creationId xmlns:a16="http://schemas.microsoft.com/office/drawing/2014/main" id="{CEA19E0D-99B8-63A3-0270-79A86485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500" y="1976378"/>
              <a:ext cx="5667513" cy="4193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D85120-9EBF-D904-F9FF-31D9CFE8269F}"/>
                </a:ext>
              </a:extLst>
            </p:cNvPr>
            <p:cNvSpPr txBox="1"/>
            <p:nvPr/>
          </p:nvSpPr>
          <p:spPr>
            <a:xfrm>
              <a:off x="1032699" y="1369856"/>
              <a:ext cx="6241775" cy="646331"/>
            </a:xfrm>
            <a:prstGeom prst="rect">
              <a:avLst/>
            </a:prstGeom>
            <a:noFill/>
          </p:spPr>
          <p:txBody>
            <a:bodyPr wrap="square">
              <a:spAutoFit/>
            </a:bodyPr>
            <a:lstStyle/>
            <a:p>
              <a:pPr algn="ctr"/>
              <a:r>
                <a:rPr lang="en-GB" i="1" dirty="0">
                  <a:effectLst/>
                  <a:latin typeface="Helvetica" pitchFamily="2" charset="0"/>
                </a:rPr>
                <a:t>KILLED BY A MACHINE: THE THERAC-251986: MEDICAL ACCELERATOR DISASTER</a:t>
              </a:r>
              <a:endParaRPr lang="en-GB" dirty="0">
                <a:effectLst/>
                <a:latin typeface="Helvetica" pitchFamily="2" charset="0"/>
              </a:endParaRPr>
            </a:p>
          </p:txBody>
        </p:sp>
      </p:grpSp>
      <p:sp>
        <p:nvSpPr>
          <p:cNvPr id="7" name="TextBox 6">
            <a:extLst>
              <a:ext uri="{FF2B5EF4-FFF2-40B4-BE49-F238E27FC236}">
                <a16:creationId xmlns:a16="http://schemas.microsoft.com/office/drawing/2014/main" id="{A4D93233-7939-7077-80C1-CE75931CE3F0}"/>
              </a:ext>
            </a:extLst>
          </p:cNvPr>
          <p:cNvSpPr txBox="1"/>
          <p:nvPr/>
        </p:nvSpPr>
        <p:spPr>
          <a:xfrm>
            <a:off x="1424500" y="6456028"/>
            <a:ext cx="4891832" cy="276999"/>
          </a:xfrm>
          <a:prstGeom prst="rect">
            <a:avLst/>
          </a:prstGeom>
          <a:noFill/>
        </p:spPr>
        <p:txBody>
          <a:bodyPr wrap="square">
            <a:spAutoFit/>
          </a:bodyPr>
          <a:lstStyle/>
          <a:p>
            <a:r>
              <a:rPr lang="en-BE" sz="1200" dirty="0"/>
              <a:t>https://hackaday.com/2015/10/26/killed-by-a-machine-the-therac-25/</a:t>
            </a:r>
          </a:p>
        </p:txBody>
      </p:sp>
      <p:grpSp>
        <p:nvGrpSpPr>
          <p:cNvPr id="12" name="Group 11">
            <a:extLst>
              <a:ext uri="{FF2B5EF4-FFF2-40B4-BE49-F238E27FC236}">
                <a16:creationId xmlns:a16="http://schemas.microsoft.com/office/drawing/2014/main" id="{7F7B2FBA-9120-3F64-6802-F6135321FE93}"/>
              </a:ext>
            </a:extLst>
          </p:cNvPr>
          <p:cNvGrpSpPr/>
          <p:nvPr/>
        </p:nvGrpSpPr>
        <p:grpSpPr>
          <a:xfrm>
            <a:off x="7798475" y="4688062"/>
            <a:ext cx="3712909" cy="1478733"/>
            <a:chOff x="7698114" y="4828476"/>
            <a:chExt cx="3712909" cy="1478733"/>
          </a:xfrm>
        </p:grpSpPr>
        <p:pic>
          <p:nvPicPr>
            <p:cNvPr id="1036" name="Picture 12" descr="Virus, covid19, corona, rip Icon in Corona virus">
              <a:extLst>
                <a:ext uri="{FF2B5EF4-FFF2-40B4-BE49-F238E27FC236}">
                  <a16:creationId xmlns:a16="http://schemas.microsoft.com/office/drawing/2014/main" id="{DCE95ABD-1B9A-8434-81B6-B70E63699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114" y="4828476"/>
              <a:ext cx="1478731" cy="14787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abled - Free people icons">
              <a:extLst>
                <a:ext uri="{FF2B5EF4-FFF2-40B4-BE49-F238E27FC236}">
                  <a16:creationId xmlns:a16="http://schemas.microsoft.com/office/drawing/2014/main" id="{415FC62F-C9E4-4F07-E554-973815674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2293" y="4828479"/>
              <a:ext cx="1478730" cy="1478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BEC8DCB-B23F-AEC9-3073-E7248D288460}"/>
              </a:ext>
            </a:extLst>
          </p:cNvPr>
          <p:cNvGrpSpPr/>
          <p:nvPr/>
        </p:nvGrpSpPr>
        <p:grpSpPr>
          <a:xfrm>
            <a:off x="8051347" y="2564257"/>
            <a:ext cx="3573180" cy="1832215"/>
            <a:chOff x="8051347" y="2564257"/>
            <a:chExt cx="3573180" cy="1832215"/>
          </a:xfrm>
        </p:grpSpPr>
        <p:pic>
          <p:nvPicPr>
            <p:cNvPr id="1030" name="Picture 6" descr="Bug - Free interface icons">
              <a:extLst>
                <a:ext uri="{FF2B5EF4-FFF2-40B4-BE49-F238E27FC236}">
                  <a16:creationId xmlns:a16="http://schemas.microsoft.com/office/drawing/2014/main" id="{9C79600D-5A6F-B777-5079-C81FFA497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347" y="2774230"/>
              <a:ext cx="1225859" cy="12258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4997A8E-0800-296B-64D9-80BC13FD7B93}"/>
                </a:ext>
              </a:extLst>
            </p:cNvPr>
            <p:cNvGrpSpPr/>
            <p:nvPr/>
          </p:nvGrpSpPr>
          <p:grpSpPr>
            <a:xfrm>
              <a:off x="10069311" y="2564257"/>
              <a:ext cx="1555216" cy="1832215"/>
              <a:chOff x="10024705" y="2260930"/>
              <a:chExt cx="1555216" cy="1832215"/>
            </a:xfrm>
          </p:grpSpPr>
          <p:pic>
            <p:nvPicPr>
              <p:cNvPr id="1034" name="Picture 10" descr="Testing - Free user icons">
                <a:extLst>
                  <a:ext uri="{FF2B5EF4-FFF2-40B4-BE49-F238E27FC236}">
                    <a16:creationId xmlns:a16="http://schemas.microsoft.com/office/drawing/2014/main" id="{8B72DE78-6B15-4A73-D619-BE381A822D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4705" y="2260930"/>
                <a:ext cx="1555216" cy="1555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059A52-EA2E-047D-3C13-E006E243C223}"/>
                  </a:ext>
                </a:extLst>
              </p:cNvPr>
              <p:cNvSpPr txBox="1"/>
              <p:nvPr/>
            </p:nvSpPr>
            <p:spPr>
              <a:xfrm>
                <a:off x="10169822" y="3816146"/>
                <a:ext cx="1359679" cy="276999"/>
              </a:xfrm>
              <a:prstGeom prst="rect">
                <a:avLst/>
              </a:prstGeom>
              <a:noFill/>
            </p:spPr>
            <p:txBody>
              <a:bodyPr wrap="square" rtlCol="0">
                <a:spAutoFit/>
              </a:bodyPr>
              <a:lstStyle/>
              <a:p>
                <a:pPr algn="ctr"/>
                <a:r>
                  <a:rPr lang="en-GB" sz="1200" dirty="0"/>
                  <a:t>I</a:t>
                </a:r>
                <a:r>
                  <a:rPr lang="en-BE" sz="1200" dirty="0"/>
                  <a:t>nsufficient testing</a:t>
                </a:r>
              </a:p>
            </p:txBody>
          </p:sp>
        </p:grpSp>
      </p:grpSp>
      <p:grpSp>
        <p:nvGrpSpPr>
          <p:cNvPr id="30" name="Group 29">
            <a:extLst>
              <a:ext uri="{FF2B5EF4-FFF2-40B4-BE49-F238E27FC236}">
                <a16:creationId xmlns:a16="http://schemas.microsoft.com/office/drawing/2014/main" id="{1A776911-251F-45D1-26B1-9A0B936BFBBF}"/>
              </a:ext>
            </a:extLst>
          </p:cNvPr>
          <p:cNvGrpSpPr/>
          <p:nvPr/>
        </p:nvGrpSpPr>
        <p:grpSpPr>
          <a:xfrm>
            <a:off x="5468011" y="2267833"/>
            <a:ext cx="1153292" cy="1415769"/>
            <a:chOff x="5468011" y="2267833"/>
            <a:chExt cx="1153292" cy="1415769"/>
          </a:xfrm>
        </p:grpSpPr>
        <p:pic>
          <p:nvPicPr>
            <p:cNvPr id="1044" name="Picture 20" descr="Software-Development Icons - Free SVG &amp; PNG Software-Development Images -  Noun Project">
              <a:extLst>
                <a:ext uri="{FF2B5EF4-FFF2-40B4-BE49-F238E27FC236}">
                  <a16:creationId xmlns:a16="http://schemas.microsoft.com/office/drawing/2014/main" id="{8067D865-3463-74E8-882E-21D10D62ED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011" y="2530310"/>
              <a:ext cx="1153292" cy="115329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99EEC0F-C8A1-F1FA-4ECC-01FDC2FCA64A}"/>
                </a:ext>
              </a:extLst>
            </p:cNvPr>
            <p:cNvSpPr txBox="1"/>
            <p:nvPr/>
          </p:nvSpPr>
          <p:spPr>
            <a:xfrm>
              <a:off x="5468011" y="2267833"/>
              <a:ext cx="1153292" cy="261610"/>
            </a:xfrm>
            <a:prstGeom prst="rect">
              <a:avLst/>
            </a:prstGeom>
            <a:solidFill>
              <a:schemeClr val="bg1"/>
            </a:solidFill>
          </p:spPr>
          <p:txBody>
            <a:bodyPr wrap="square" rtlCol="0">
              <a:spAutoFit/>
            </a:bodyPr>
            <a:lstStyle/>
            <a:p>
              <a:r>
                <a:rPr lang="en-BE" sz="1100" dirty="0"/>
                <a:t>Control Software</a:t>
              </a:r>
            </a:p>
          </p:txBody>
        </p:sp>
      </p:grpSp>
      <p:grpSp>
        <p:nvGrpSpPr>
          <p:cNvPr id="32" name="Group 31">
            <a:extLst>
              <a:ext uri="{FF2B5EF4-FFF2-40B4-BE49-F238E27FC236}">
                <a16:creationId xmlns:a16="http://schemas.microsoft.com/office/drawing/2014/main" id="{D805A901-9D4C-C5E4-D364-DAE68752F943}"/>
              </a:ext>
            </a:extLst>
          </p:cNvPr>
          <p:cNvGrpSpPr/>
          <p:nvPr/>
        </p:nvGrpSpPr>
        <p:grpSpPr>
          <a:xfrm>
            <a:off x="6713503" y="411351"/>
            <a:ext cx="3744279" cy="2118959"/>
            <a:chOff x="6713503" y="411351"/>
            <a:chExt cx="3744279" cy="2118959"/>
          </a:xfrm>
        </p:grpSpPr>
        <p:pic>
          <p:nvPicPr>
            <p:cNvPr id="1042" name="Picture 18" descr="software developer Icon - Free PNG &amp; SVG 1864895 - Noun Project">
              <a:extLst>
                <a:ext uri="{FF2B5EF4-FFF2-40B4-BE49-F238E27FC236}">
                  <a16:creationId xmlns:a16="http://schemas.microsoft.com/office/drawing/2014/main" id="{D4AB8100-ED0E-37D2-E517-18142C0F56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509" y="411351"/>
              <a:ext cx="1621263" cy="162126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930D2F6-C796-3C5D-AF72-FC93713D01F2}"/>
                </a:ext>
              </a:extLst>
            </p:cNvPr>
            <p:cNvCxnSpPr/>
            <p:nvPr/>
          </p:nvCxnSpPr>
          <p:spPr>
            <a:xfrm flipH="1">
              <a:off x="6713503" y="1720801"/>
              <a:ext cx="1824806" cy="809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85DF81-8785-8DA5-9649-F59120941CEF}"/>
                </a:ext>
              </a:extLst>
            </p:cNvPr>
            <p:cNvSpPr txBox="1"/>
            <p:nvPr/>
          </p:nvSpPr>
          <p:spPr>
            <a:xfrm rot="20212436">
              <a:off x="7007855" y="1785942"/>
              <a:ext cx="1295068" cy="276999"/>
            </a:xfrm>
            <a:prstGeom prst="rect">
              <a:avLst/>
            </a:prstGeom>
            <a:noFill/>
          </p:spPr>
          <p:txBody>
            <a:bodyPr wrap="square" rtlCol="0">
              <a:spAutoFit/>
            </a:bodyPr>
            <a:lstStyle/>
            <a:p>
              <a:r>
                <a:rPr lang="en-BE" sz="1200" dirty="0"/>
                <a:t>One developer</a:t>
              </a:r>
            </a:p>
          </p:txBody>
        </p:sp>
        <p:cxnSp>
          <p:nvCxnSpPr>
            <p:cNvPr id="29" name="Straight Arrow Connector 28">
              <a:extLst>
                <a:ext uri="{FF2B5EF4-FFF2-40B4-BE49-F238E27FC236}">
                  <a16:creationId xmlns:a16="http://schemas.microsoft.com/office/drawing/2014/main" id="{46B5DC03-92FA-274D-FCD4-EEA490D84D5C}"/>
                </a:ext>
              </a:extLst>
            </p:cNvPr>
            <p:cNvCxnSpPr>
              <a:cxnSpLocks/>
            </p:cNvCxnSpPr>
            <p:nvPr/>
          </p:nvCxnSpPr>
          <p:spPr>
            <a:xfrm>
              <a:off x="9890449" y="1608293"/>
              <a:ext cx="567333" cy="6018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0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dissolv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The Test Pyramid</a:t>
            </a:r>
            <a:endParaRPr lang="en-BE" dirty="0"/>
          </a:p>
        </p:txBody>
      </p:sp>
      <p:grpSp>
        <p:nvGrpSpPr>
          <p:cNvPr id="17" name="Group 16">
            <a:extLst>
              <a:ext uri="{FF2B5EF4-FFF2-40B4-BE49-F238E27FC236}">
                <a16:creationId xmlns:a16="http://schemas.microsoft.com/office/drawing/2014/main" id="{7D79AEF4-6CFA-02F3-A2B4-0EB7EA7E8809}"/>
              </a:ext>
            </a:extLst>
          </p:cNvPr>
          <p:cNvGrpSpPr/>
          <p:nvPr/>
        </p:nvGrpSpPr>
        <p:grpSpPr>
          <a:xfrm>
            <a:off x="4155310" y="1362949"/>
            <a:ext cx="4288894" cy="4534708"/>
            <a:chOff x="4155310" y="924408"/>
            <a:chExt cx="4288894" cy="4534708"/>
          </a:xfrm>
        </p:grpSpPr>
        <p:pic>
          <p:nvPicPr>
            <p:cNvPr id="3" name="Picture 2" descr="Diagram&#10;&#10;Description automatically generated">
              <a:extLst>
                <a:ext uri="{FF2B5EF4-FFF2-40B4-BE49-F238E27FC236}">
                  <a16:creationId xmlns:a16="http://schemas.microsoft.com/office/drawing/2014/main" id="{F72AA3B5-FFA6-30EA-E6F8-8E080882D783}"/>
                </a:ext>
              </a:extLst>
            </p:cNvPr>
            <p:cNvPicPr>
              <a:picLocks noChangeAspect="1"/>
            </p:cNvPicPr>
            <p:nvPr/>
          </p:nvPicPr>
          <p:blipFill rotWithShape="1">
            <a:blip r:embed="rId3"/>
            <a:srcRect l="21255" t="7459" r="17833"/>
            <a:stretch/>
          </p:blipFill>
          <p:spPr>
            <a:xfrm>
              <a:off x="4155310" y="924408"/>
              <a:ext cx="4288894" cy="4534708"/>
            </a:xfrm>
            <a:prstGeom prst="rect">
              <a:avLst/>
            </a:prstGeom>
          </p:spPr>
        </p:pic>
        <p:sp>
          <p:nvSpPr>
            <p:cNvPr id="13" name="Rectangle 12">
              <a:extLst>
                <a:ext uri="{FF2B5EF4-FFF2-40B4-BE49-F238E27FC236}">
                  <a16:creationId xmlns:a16="http://schemas.microsoft.com/office/drawing/2014/main" id="{1FEB0FF4-22F8-4599-8FAF-2F2963A03E8E}"/>
                </a:ext>
              </a:extLst>
            </p:cNvPr>
            <p:cNvSpPr/>
            <p:nvPr/>
          </p:nvSpPr>
          <p:spPr>
            <a:xfrm>
              <a:off x="4155310" y="1398884"/>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63C8DD98-B104-ACCB-C8E4-0D5DFAEC1938}"/>
                </a:ext>
              </a:extLst>
            </p:cNvPr>
            <p:cNvSpPr/>
            <p:nvPr/>
          </p:nvSpPr>
          <p:spPr>
            <a:xfrm>
              <a:off x="4155310" y="4677039"/>
              <a:ext cx="205274" cy="354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8" name="TextBox 17">
            <a:extLst>
              <a:ext uri="{FF2B5EF4-FFF2-40B4-BE49-F238E27FC236}">
                <a16:creationId xmlns:a16="http://schemas.microsoft.com/office/drawing/2014/main" id="{B5FA7079-CCC8-50D8-3A94-75E4E3904517}"/>
              </a:ext>
            </a:extLst>
          </p:cNvPr>
          <p:cNvSpPr txBox="1"/>
          <p:nvPr/>
        </p:nvSpPr>
        <p:spPr>
          <a:xfrm>
            <a:off x="5234531" y="5939250"/>
            <a:ext cx="2130452" cy="338554"/>
          </a:xfrm>
          <a:prstGeom prst="rect">
            <a:avLst/>
          </a:prstGeom>
          <a:noFill/>
          <a:ln w="38100">
            <a:solidFill>
              <a:srgbClr val="134C13"/>
            </a:solidFill>
          </a:ln>
        </p:spPr>
        <p:txBody>
          <a:bodyPr wrap="square" rtlCol="0">
            <a:spAutoFit/>
          </a:bodyPr>
          <a:lstStyle/>
          <a:p>
            <a:pPr algn="ctr"/>
            <a:r>
              <a:rPr lang="en-BE" sz="1600" dirty="0"/>
              <a:t>More unit tests (100%)</a:t>
            </a:r>
          </a:p>
        </p:txBody>
      </p:sp>
      <p:grpSp>
        <p:nvGrpSpPr>
          <p:cNvPr id="27" name="Group 26">
            <a:extLst>
              <a:ext uri="{FF2B5EF4-FFF2-40B4-BE49-F238E27FC236}">
                <a16:creationId xmlns:a16="http://schemas.microsoft.com/office/drawing/2014/main" id="{6FF295AB-F501-ED49-9B7D-0C45A4934A93}"/>
              </a:ext>
            </a:extLst>
          </p:cNvPr>
          <p:cNvGrpSpPr/>
          <p:nvPr/>
        </p:nvGrpSpPr>
        <p:grpSpPr>
          <a:xfrm>
            <a:off x="8444204" y="1286684"/>
            <a:ext cx="1984802" cy="4534708"/>
            <a:chOff x="8444204" y="1286684"/>
            <a:chExt cx="1984802" cy="4534708"/>
          </a:xfrm>
        </p:grpSpPr>
        <p:pic>
          <p:nvPicPr>
            <p:cNvPr id="4" name="Picture 3" descr="Diagram&#10;&#10;Description automatically generated">
              <a:extLst>
                <a:ext uri="{FF2B5EF4-FFF2-40B4-BE49-F238E27FC236}">
                  <a16:creationId xmlns:a16="http://schemas.microsoft.com/office/drawing/2014/main" id="{657B94F8-6FC0-0E30-A396-00BD4BF7975E}"/>
                </a:ext>
              </a:extLst>
            </p:cNvPr>
            <p:cNvPicPr>
              <a:picLocks noChangeAspect="1"/>
            </p:cNvPicPr>
            <p:nvPr/>
          </p:nvPicPr>
          <p:blipFill rotWithShape="1">
            <a:blip r:embed="rId3"/>
            <a:srcRect l="81991" t="7459"/>
            <a:stretch/>
          </p:blipFill>
          <p:spPr>
            <a:xfrm>
              <a:off x="8444204" y="1286684"/>
              <a:ext cx="1268063" cy="4534708"/>
            </a:xfrm>
            <a:prstGeom prst="rect">
              <a:avLst/>
            </a:prstGeom>
          </p:spPr>
        </p:pic>
        <p:sp>
          <p:nvSpPr>
            <p:cNvPr id="23" name="TextBox 22">
              <a:extLst>
                <a:ext uri="{FF2B5EF4-FFF2-40B4-BE49-F238E27FC236}">
                  <a16:creationId xmlns:a16="http://schemas.microsoft.com/office/drawing/2014/main" id="{FA2F7570-57E2-7E58-6E85-05E4FF96FA9A}"/>
                </a:ext>
              </a:extLst>
            </p:cNvPr>
            <p:cNvSpPr txBox="1"/>
            <p:nvPr/>
          </p:nvSpPr>
          <p:spPr>
            <a:xfrm>
              <a:off x="8718237" y="3368693"/>
              <a:ext cx="1710769" cy="523220"/>
            </a:xfrm>
            <a:prstGeom prst="rect">
              <a:avLst/>
            </a:prstGeom>
            <a:noFill/>
          </p:spPr>
          <p:txBody>
            <a:bodyPr wrap="square" rtlCol="0">
              <a:spAutoFit/>
            </a:bodyPr>
            <a:lstStyle/>
            <a:p>
              <a:pPr algn="ctr"/>
              <a:r>
                <a:rPr lang="en-BE" sz="1400" dirty="0"/>
                <a:t>Test implementation / maintainance</a:t>
              </a:r>
            </a:p>
          </p:txBody>
        </p:sp>
      </p:grpSp>
      <p:grpSp>
        <p:nvGrpSpPr>
          <p:cNvPr id="26" name="Group 25">
            <a:extLst>
              <a:ext uri="{FF2B5EF4-FFF2-40B4-BE49-F238E27FC236}">
                <a16:creationId xmlns:a16="http://schemas.microsoft.com/office/drawing/2014/main" id="{BC81E245-966E-0CD0-B1F1-AF10E7A3CF3B}"/>
              </a:ext>
            </a:extLst>
          </p:cNvPr>
          <p:cNvGrpSpPr/>
          <p:nvPr/>
        </p:nvGrpSpPr>
        <p:grpSpPr>
          <a:xfrm>
            <a:off x="2459759" y="1420551"/>
            <a:ext cx="1742206" cy="4400841"/>
            <a:chOff x="2459759" y="1420551"/>
            <a:chExt cx="1742206" cy="4400841"/>
          </a:xfrm>
        </p:grpSpPr>
        <p:pic>
          <p:nvPicPr>
            <p:cNvPr id="6" name="Picture 5" descr="Diagram&#10;&#10;Description automatically generated">
              <a:extLst>
                <a:ext uri="{FF2B5EF4-FFF2-40B4-BE49-F238E27FC236}">
                  <a16:creationId xmlns:a16="http://schemas.microsoft.com/office/drawing/2014/main" id="{6696CE5D-86AE-A9B0-5936-C476D1F7D285}"/>
                </a:ext>
              </a:extLst>
            </p:cNvPr>
            <p:cNvPicPr>
              <a:picLocks noChangeAspect="1"/>
            </p:cNvPicPr>
            <p:nvPr/>
          </p:nvPicPr>
          <p:blipFill rotWithShape="1">
            <a:blip r:embed="rId3"/>
            <a:srcRect t="7459" r="77509" b="2732"/>
            <a:stretch/>
          </p:blipFill>
          <p:spPr>
            <a:xfrm>
              <a:off x="2618378" y="1420551"/>
              <a:ext cx="1583587" cy="4400841"/>
            </a:xfrm>
            <a:prstGeom prst="rect">
              <a:avLst/>
            </a:prstGeom>
          </p:spPr>
        </p:pic>
        <p:sp>
          <p:nvSpPr>
            <p:cNvPr id="22" name="TextBox 21">
              <a:extLst>
                <a:ext uri="{FF2B5EF4-FFF2-40B4-BE49-F238E27FC236}">
                  <a16:creationId xmlns:a16="http://schemas.microsoft.com/office/drawing/2014/main" id="{BC89C8D3-1EEC-1451-DF7C-C61DE633ABC1}"/>
                </a:ext>
              </a:extLst>
            </p:cNvPr>
            <p:cNvSpPr txBox="1"/>
            <p:nvPr/>
          </p:nvSpPr>
          <p:spPr>
            <a:xfrm>
              <a:off x="2459759" y="3412198"/>
              <a:ext cx="1416814" cy="523220"/>
            </a:xfrm>
            <a:prstGeom prst="rect">
              <a:avLst/>
            </a:prstGeom>
            <a:noFill/>
          </p:spPr>
          <p:txBody>
            <a:bodyPr wrap="square" rtlCol="0">
              <a:spAutoFit/>
            </a:bodyPr>
            <a:lstStyle/>
            <a:p>
              <a:pPr algn="ctr"/>
              <a:r>
                <a:rPr lang="en-BE" sz="1400" dirty="0"/>
                <a:t>Test Automation complexity</a:t>
              </a:r>
            </a:p>
          </p:txBody>
        </p:sp>
        <p:sp>
          <p:nvSpPr>
            <p:cNvPr id="24" name="TextBox 23">
              <a:extLst>
                <a:ext uri="{FF2B5EF4-FFF2-40B4-BE49-F238E27FC236}">
                  <a16:creationId xmlns:a16="http://schemas.microsoft.com/office/drawing/2014/main" id="{DE616A57-EB44-19B0-3184-B91FB4C72709}"/>
                </a:ext>
              </a:extLst>
            </p:cNvPr>
            <p:cNvSpPr txBox="1"/>
            <p:nvPr/>
          </p:nvSpPr>
          <p:spPr>
            <a:xfrm>
              <a:off x="3227035" y="4570627"/>
              <a:ext cx="565977" cy="307777"/>
            </a:xfrm>
            <a:prstGeom prst="rect">
              <a:avLst/>
            </a:prstGeom>
            <a:noFill/>
          </p:spPr>
          <p:txBody>
            <a:bodyPr wrap="square" rtlCol="0">
              <a:spAutoFit/>
            </a:bodyPr>
            <a:lstStyle/>
            <a:p>
              <a:r>
                <a:rPr lang="en-BE" sz="1400" dirty="0"/>
                <a:t>Easy</a:t>
              </a:r>
            </a:p>
          </p:txBody>
        </p:sp>
        <p:sp>
          <p:nvSpPr>
            <p:cNvPr id="25" name="TextBox 24">
              <a:extLst>
                <a:ext uri="{FF2B5EF4-FFF2-40B4-BE49-F238E27FC236}">
                  <a16:creationId xmlns:a16="http://schemas.microsoft.com/office/drawing/2014/main" id="{431BBD46-6C4B-8C98-5846-01CBE058870A}"/>
                </a:ext>
              </a:extLst>
            </p:cNvPr>
            <p:cNvSpPr txBox="1"/>
            <p:nvPr/>
          </p:nvSpPr>
          <p:spPr>
            <a:xfrm>
              <a:off x="3099023" y="2385235"/>
              <a:ext cx="565977" cy="307777"/>
            </a:xfrm>
            <a:prstGeom prst="rect">
              <a:avLst/>
            </a:prstGeom>
            <a:noFill/>
          </p:spPr>
          <p:txBody>
            <a:bodyPr wrap="square" rtlCol="0">
              <a:spAutoFit/>
            </a:bodyPr>
            <a:lstStyle/>
            <a:p>
              <a:r>
                <a:rPr lang="en-BE" sz="1400" dirty="0"/>
                <a:t>Hard</a:t>
              </a:r>
            </a:p>
          </p:txBody>
        </p:sp>
      </p:grpSp>
    </p:spTree>
    <p:extLst>
      <p:ext uri="{BB962C8B-B14F-4D97-AF65-F5344CB8AC3E}">
        <p14:creationId xmlns:p14="http://schemas.microsoft.com/office/powerpoint/2010/main" val="20883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Unit Tests</a:t>
            </a:r>
            <a:endParaRPr lang="en-GB" dirty="0">
              <a:effectLst/>
              <a:latin typeface="Helvetica" pitchFamily="2" charset="0"/>
            </a:endParaRPr>
          </a:p>
        </p:txBody>
      </p:sp>
      <p:sp>
        <p:nvSpPr>
          <p:cNvPr id="5" name="TextBox 4">
            <a:extLst>
              <a:ext uri="{FF2B5EF4-FFF2-40B4-BE49-F238E27FC236}">
                <a16:creationId xmlns:a16="http://schemas.microsoft.com/office/drawing/2014/main" id="{6433D78A-299C-F917-5EFC-CDBC91E1A111}"/>
              </a:ext>
            </a:extLst>
          </p:cNvPr>
          <p:cNvSpPr txBox="1"/>
          <p:nvPr/>
        </p:nvSpPr>
        <p:spPr>
          <a:xfrm>
            <a:off x="1092818" y="1929163"/>
            <a:ext cx="8920976" cy="1938992"/>
          </a:xfrm>
          <a:prstGeom prst="rect">
            <a:avLst/>
          </a:prstGeom>
          <a:noFill/>
          <a:ln w="38100">
            <a:solidFill>
              <a:srgbClr val="134C13"/>
            </a:solidFill>
          </a:ln>
        </p:spPr>
        <p:txBody>
          <a:bodyPr wrap="square">
            <a:spAutoFit/>
          </a:bodyPr>
          <a:lstStyle/>
          <a:p>
            <a:r>
              <a:rPr lang="en-BE" sz="2400" dirty="0"/>
              <a:t>A </a:t>
            </a:r>
            <a:r>
              <a:rPr lang="en-BE" sz="2400" b="1" dirty="0"/>
              <a:t>unit test</a:t>
            </a:r>
            <a:r>
              <a:rPr lang="en-BE" sz="2400" dirty="0"/>
              <a:t> is a piece of code that executes a small part of your production code base in a particular context. The test will show you, in a split second, that your code works as you expect it to work. If unit test coverage is pretty high, and you can check in less than a minute that all parts of your system under development are working correctly</a:t>
            </a:r>
          </a:p>
        </p:txBody>
      </p:sp>
      <p:grpSp>
        <p:nvGrpSpPr>
          <p:cNvPr id="8" name="Group 7">
            <a:extLst>
              <a:ext uri="{FF2B5EF4-FFF2-40B4-BE49-F238E27FC236}">
                <a16:creationId xmlns:a16="http://schemas.microsoft.com/office/drawing/2014/main" id="{EB50385B-BB4E-D033-A060-6BDCD4E9C2BA}"/>
              </a:ext>
            </a:extLst>
          </p:cNvPr>
          <p:cNvGrpSpPr/>
          <p:nvPr/>
        </p:nvGrpSpPr>
        <p:grpSpPr>
          <a:xfrm>
            <a:off x="4521948" y="4083085"/>
            <a:ext cx="1386353" cy="1739149"/>
            <a:chOff x="4521948" y="4083085"/>
            <a:chExt cx="1386353" cy="1739149"/>
          </a:xfrm>
        </p:grpSpPr>
        <p:pic>
          <p:nvPicPr>
            <p:cNvPr id="6" name="Picture 4" descr="Definition of a test case – Bartek Rohard Warszawski">
              <a:extLst>
                <a:ext uri="{FF2B5EF4-FFF2-40B4-BE49-F238E27FC236}">
                  <a16:creationId xmlns:a16="http://schemas.microsoft.com/office/drawing/2014/main" id="{A82CB59A-E040-56F1-140A-0B2026B5A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60404">
              <a:off x="4521948" y="4240843"/>
              <a:ext cx="1386353" cy="15813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A62335-C3E9-76F7-970D-76BCCEC871C9}"/>
                </a:ext>
              </a:extLst>
            </p:cNvPr>
            <p:cNvSpPr txBox="1"/>
            <p:nvPr/>
          </p:nvSpPr>
          <p:spPr>
            <a:xfrm>
              <a:off x="4683967" y="4083085"/>
              <a:ext cx="989045" cy="338554"/>
            </a:xfrm>
            <a:prstGeom prst="rect">
              <a:avLst/>
            </a:prstGeom>
            <a:noFill/>
          </p:spPr>
          <p:txBody>
            <a:bodyPr wrap="square" rtlCol="0">
              <a:spAutoFit/>
            </a:bodyPr>
            <a:lstStyle/>
            <a:p>
              <a:pPr algn="ctr"/>
              <a:r>
                <a:rPr lang="en-BE" sz="1600" dirty="0"/>
                <a:t>Unit Test</a:t>
              </a:r>
            </a:p>
          </p:txBody>
        </p:sp>
      </p:grpSp>
    </p:spTree>
    <p:extLst>
      <p:ext uri="{BB962C8B-B14F-4D97-AF65-F5344CB8AC3E}">
        <p14:creationId xmlns:p14="http://schemas.microsoft.com/office/powerpoint/2010/main" val="4287080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F56E-A306-ED34-965B-D7D00856522B}"/>
              </a:ext>
            </a:extLst>
          </p:cNvPr>
          <p:cNvSpPr>
            <a:spLocks noGrp="1"/>
          </p:cNvSpPr>
          <p:nvPr>
            <p:ph type="title"/>
          </p:nvPr>
        </p:nvSpPr>
        <p:spPr>
          <a:xfrm>
            <a:off x="748991" y="-4207"/>
            <a:ext cx="10515600" cy="1325563"/>
          </a:xfrm>
        </p:spPr>
        <p:txBody>
          <a:bodyPr/>
          <a:lstStyle/>
          <a:p>
            <a:r>
              <a:rPr lang="en-GB" i="1" dirty="0">
                <a:effectLst/>
                <a:latin typeface="Helvetica" pitchFamily="2" charset="0"/>
              </a:rPr>
              <a:t>Why are unit tests useful?</a:t>
            </a:r>
            <a:endParaRPr lang="en-GB" dirty="0">
              <a:effectLst/>
              <a:latin typeface="Helvetica" pitchFamily="2" charset="0"/>
            </a:endParaRPr>
          </a:p>
        </p:txBody>
      </p:sp>
      <p:sp>
        <p:nvSpPr>
          <p:cNvPr id="4" name="TextBox 3">
            <a:extLst>
              <a:ext uri="{FF2B5EF4-FFF2-40B4-BE49-F238E27FC236}">
                <a16:creationId xmlns:a16="http://schemas.microsoft.com/office/drawing/2014/main" id="{CA240793-4FE0-3DD4-49B5-6CE7743DBA66}"/>
              </a:ext>
            </a:extLst>
          </p:cNvPr>
          <p:cNvSpPr txBox="1"/>
          <p:nvPr/>
        </p:nvSpPr>
        <p:spPr>
          <a:xfrm>
            <a:off x="874643" y="1672903"/>
            <a:ext cx="10389948" cy="3108543"/>
          </a:xfrm>
          <a:prstGeom prst="rect">
            <a:avLst/>
          </a:prstGeom>
          <a:noFill/>
        </p:spPr>
        <p:txBody>
          <a:bodyPr wrap="square">
            <a:spAutoFit/>
          </a:bodyPr>
          <a:lstStyle/>
          <a:p>
            <a:pPr marL="342900" indent="-342900">
              <a:buFont typeface="Arial" panose="020B0604020202020204" pitchFamily="34" charset="0"/>
              <a:buChar char="•"/>
            </a:pPr>
            <a:r>
              <a:rPr lang="en-GB" sz="2800" dirty="0">
                <a:effectLst/>
                <a:latin typeface="Times"/>
              </a:rPr>
              <a:t>Unit tests give you immediate feedback about your entire code base. Provided that test coverage is sufficiently high.</a:t>
            </a:r>
          </a:p>
          <a:p>
            <a:pPr marL="342900" indent="-342900">
              <a:buFont typeface="Arial" panose="020B0604020202020204" pitchFamily="34" charset="0"/>
              <a:buChar char="•"/>
            </a:pPr>
            <a:r>
              <a:rPr lang="en-GB" sz="2800" dirty="0">
                <a:effectLst/>
                <a:latin typeface="Times"/>
              </a:rPr>
              <a:t>A high coverage with unit tests can prevent time-consuming and frustrating debugging sessions.</a:t>
            </a:r>
            <a:endParaRPr lang="en-GB" sz="2800" dirty="0">
              <a:latin typeface="Times"/>
            </a:endParaRPr>
          </a:p>
          <a:p>
            <a:pPr marL="342900" indent="-342900">
              <a:buFont typeface="Arial" panose="020B0604020202020204" pitchFamily="34" charset="0"/>
              <a:buChar char="•"/>
            </a:pPr>
            <a:r>
              <a:rPr lang="en-GB" sz="2800" dirty="0">
                <a:effectLst/>
                <a:latin typeface="Times"/>
              </a:rPr>
              <a:t>Unit tests are a kind of executable documentation because they show exactly how the code is designed to be used.</a:t>
            </a:r>
          </a:p>
          <a:p>
            <a:pPr marL="342900" indent="-342900">
              <a:buFont typeface="Arial" panose="020B0604020202020204" pitchFamily="34" charset="0"/>
              <a:buChar char="•"/>
            </a:pPr>
            <a:r>
              <a:rPr lang="en-GB" sz="2800" dirty="0">
                <a:latin typeface="Times"/>
              </a:rPr>
              <a:t>Unit testing makes development go faster.</a:t>
            </a:r>
            <a:endParaRPr lang="en-GB" sz="2800" dirty="0">
              <a:effectLst/>
              <a:latin typeface="Times"/>
            </a:endParaRPr>
          </a:p>
        </p:txBody>
      </p:sp>
    </p:spTree>
    <p:extLst>
      <p:ext uri="{BB962C8B-B14F-4D97-AF65-F5344CB8AC3E}">
        <p14:creationId xmlns:p14="http://schemas.microsoft.com/office/powerpoint/2010/main" val="3784963882"/>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15822</TotalTime>
  <Words>2486</Words>
  <Application>Microsoft Macintosh PowerPoint</Application>
  <PresentationFormat>Widescreen</PresentationFormat>
  <Paragraphs>265</Paragraphs>
  <Slides>34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Cambria Math</vt:lpstr>
      <vt:lpstr>Courier</vt:lpstr>
      <vt:lpstr>Helvetica</vt:lpstr>
      <vt:lpstr>Times</vt:lpstr>
      <vt:lpstr>Office Theme 2013 - 2022</vt:lpstr>
      <vt:lpstr>Software Testing</vt:lpstr>
      <vt:lpstr>Announcements – Git and GitHub</vt:lpstr>
      <vt:lpstr>Announcements - Groups</vt:lpstr>
      <vt:lpstr>Announcements – Testing report</vt:lpstr>
      <vt:lpstr>PowerPoint Presentation</vt:lpstr>
      <vt:lpstr>The Need for Testing</vt:lpstr>
      <vt:lpstr>The Test Pyramid</vt:lpstr>
      <vt:lpstr>Unit Tests</vt:lpstr>
      <vt:lpstr>Why are unit tests useful?</vt:lpstr>
      <vt:lpstr>Unit Tests Frameworks</vt:lpstr>
      <vt:lpstr>PowerPoint Presentation</vt:lpstr>
      <vt:lpstr>Rules for Good Unit Tests - Unit Test Naming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a Test Suite</vt:lpstr>
      <vt:lpstr>Test Coverage</vt:lpstr>
      <vt:lpstr>Example: a function to test</vt:lpstr>
      <vt:lpstr>Statement/Line/Code Coverage</vt:lpstr>
      <vt:lpstr>Statement/Line/Code Coverage</vt:lpstr>
      <vt:lpstr>Statement/Line/Code Coverage</vt:lpstr>
      <vt:lpstr>Branch/Condition Coverage</vt:lpstr>
      <vt:lpstr>Branch/Condition Coverage</vt:lpstr>
      <vt:lpstr>Path Coverage</vt:lpstr>
      <vt:lpstr>Path Coverage</vt:lpstr>
      <vt:lpstr>Testing Coverage for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John Businge</dc:creator>
  <cp:lastModifiedBy>John Businge</cp:lastModifiedBy>
  <cp:revision>34</cp:revision>
  <dcterms:created xsi:type="dcterms:W3CDTF">2023-01-22T00:21:02Z</dcterms:created>
  <dcterms:modified xsi:type="dcterms:W3CDTF">2023-09-14T16:33:31Z</dcterms:modified>
</cp:coreProperties>
</file>